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Verdana" panose="020B0604030504040204" pitchFamily="34" charset="0"/>
      <p:regular r:id="rId27"/>
      <p:bold r:id="rId28"/>
      <p:italic r:id="rId29"/>
      <p:boldItalic r:id="rId30"/>
    </p:embeddedFont>
    <p:embeddedFont>
      <p:font typeface="Petit Formal Script" panose="020B0604020202020204" charset="0"/>
      <p:regular r:id="rId31"/>
    </p:embeddedFont>
    <p:embeddedFont>
      <p:font typeface="Roboto Slab" panose="020B0604020202020204" charset="0"/>
      <p:regular r:id="rId32"/>
      <p:bold r:id="rId33"/>
    </p:embeddedFont>
    <p:embeddedFont>
      <p:font typeface="Roboto" panose="020B0604020202020204" charset="0"/>
      <p:regular r:id="rId34"/>
      <p:bold r:id="rId35"/>
      <p:italic r:id="rId36"/>
      <p:boldItalic r:id="rId37"/>
    </p:embeddedFont>
    <p:embeddedFont>
      <p:font typeface="Comic Sans MS" panose="030F0702030302020204" pitchFamily="66"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F186B91-F0D4-42B7-966A-65403401ED0F}">
  <a:tblStyle styleId="{1F186B91-F0D4-42B7-966A-65403401ED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4A18078-A637-483F-BC09-AF79A89DC11B}"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114" y="5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h.gov/nhsl/bookcenter/programs/documents/sticker_order_form.pdf"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nhbookcenter.blogspot.com/" TargetMode="External"/><Relationship Id="rId4" Type="http://schemas.openxmlformats.org/officeDocument/2006/relationships/hyperlink" Target="https://www.nh.gov/nhsl/bookcenter/programs/ladybug.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c6f75fc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c6f75fc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c6f75fceb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c6f75fceb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57bd85efe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57bd85efe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57bd85efe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57bd85efe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Typically public librarians will use picture books with much younger children than school.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7bd85efe8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7bd85efe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Support children in their early learning by using scaffolding </a:t>
            </a:r>
            <a:endParaRPr/>
          </a:p>
          <a:p>
            <a:pPr marL="0" lvl="0" indent="0" algn="l" rtl="0">
              <a:spcBef>
                <a:spcPts val="0"/>
              </a:spcBef>
              <a:spcAft>
                <a:spcPts val="0"/>
              </a:spcAft>
              <a:buNone/>
            </a:pPr>
            <a:r>
              <a:rPr lang="en"/>
              <a:t>Show book-standards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5661ef0cb8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5661ef0cb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is writing important in storytime? It teaches children that print has meaning, letters represent sounds and written words = oral words. </a:t>
            </a:r>
            <a:endParaRPr/>
          </a:p>
          <a:p>
            <a:pPr marL="0" lvl="0" indent="0" algn="l" rtl="0">
              <a:spcBef>
                <a:spcPts val="0"/>
              </a:spcBef>
              <a:spcAft>
                <a:spcPts val="0"/>
              </a:spcAft>
              <a:buNone/>
            </a:pPr>
            <a:r>
              <a:rPr lang="en"/>
              <a:t>Writing can be integrated into craft activities. </a:t>
            </a:r>
            <a:endParaRPr/>
          </a:p>
          <a:p>
            <a:pPr marL="0" lvl="0" indent="0" algn="l" rtl="0">
              <a:spcBef>
                <a:spcPts val="0"/>
              </a:spcBef>
              <a:spcAft>
                <a:spcPts val="0"/>
              </a:spcAft>
              <a:buNone/>
            </a:pPr>
            <a:r>
              <a:rPr lang="en"/>
              <a:t>Finger plays are perfect to help develop children’s fine motor skills and pincer grasp. </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638afdfa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638afdfa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Social Emotional Learning Skills. </a:t>
            </a:r>
            <a:r>
              <a:rPr lang="en" sz="950">
                <a:highlight>
                  <a:srgbClr val="FFFFFF"/>
                </a:highlight>
                <a:latin typeface="Verdana"/>
                <a:ea typeface="Verdana"/>
                <a:cs typeface="Verdana"/>
                <a:sym typeface="Verdana"/>
              </a:rPr>
              <a:t>Although children's picturebooks have always been used to support young children's reading skills, and although they are slowly being recognized as powerful implements for visual literacy, they have been largely neglected as a path toward children's emotional development.</a:t>
            </a:r>
            <a:endParaRPr sz="950">
              <a:highlight>
                <a:srgbClr val="FFFFFF"/>
              </a:highlight>
              <a:latin typeface="Verdana"/>
              <a:ea typeface="Verdana"/>
              <a:cs typeface="Verdana"/>
              <a:sym typeface="Verdana"/>
            </a:endParaRPr>
          </a:p>
          <a:p>
            <a:pPr marL="0" lvl="0" indent="0" algn="l" rtl="0">
              <a:spcBef>
                <a:spcPts val="0"/>
              </a:spcBef>
              <a:spcAft>
                <a:spcPts val="0"/>
              </a:spcAft>
              <a:buNone/>
            </a:pPr>
            <a:r>
              <a:rPr lang="en" sz="950">
                <a:highlight>
                  <a:srgbClr val="FFFFFF"/>
                </a:highlight>
                <a:latin typeface="Verdana"/>
                <a:ea typeface="Verdana"/>
                <a:cs typeface="Verdana"/>
                <a:sym typeface="Verdana"/>
              </a:rPr>
              <a:t> Example:Empathy, that is, the ability to understand other people's emotions, is arguably the most important capacity that distinguishes human beings from other living organisms. However, this capacity does not appear automatically; it normally emerges at the age of 4 and develops gradually toward adolescence. Empathy typically develops more slowly or even is totally impeded in children with various forms of autism. Yet like all other literacies, emotional literacy can be enhanced and trained using picture books. </a:t>
            </a:r>
            <a:endParaRPr sz="950">
              <a:highlight>
                <a:srgbClr val="FFFFFF"/>
              </a:highlight>
              <a:latin typeface="Verdana"/>
              <a:ea typeface="Verdana"/>
              <a:cs typeface="Verdana"/>
              <a:sym typeface="Verdana"/>
            </a:endParaRPr>
          </a:p>
          <a:p>
            <a:pPr marL="0" lvl="0" indent="0" algn="l" rtl="0">
              <a:spcBef>
                <a:spcPts val="0"/>
              </a:spcBef>
              <a:spcAft>
                <a:spcPts val="0"/>
              </a:spcAft>
              <a:buNone/>
            </a:pPr>
            <a:r>
              <a:rPr lang="en" sz="950">
                <a:highlight>
                  <a:srgbClr val="FFFFFF"/>
                </a:highlight>
                <a:latin typeface="Verdana"/>
                <a:ea typeface="Verdana"/>
                <a:cs typeface="Verdana"/>
                <a:sym typeface="Verdana"/>
              </a:rPr>
              <a:t>SEL SKILL for Can I Be Your Dog?  Talk with your neighbor for a few minutes </a:t>
            </a:r>
            <a:endParaRPr sz="950">
              <a:highlight>
                <a:srgbClr val="FFFFFF"/>
              </a:highlight>
              <a:latin typeface="Verdana"/>
              <a:ea typeface="Verdana"/>
              <a:cs typeface="Verdana"/>
              <a:sym typeface="Verdan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4f8a291a9d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4f8a291a9d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4ceb154007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4ceb154007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5638afdfa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5638afdfa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5661ef0cb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5661ef0cb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4f8a291a9d_1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4f8a291a9d_1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661ef0cb8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661ef0cb8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Watch video if there is time.</a:t>
            </a:r>
            <a:endParaRPr/>
          </a:p>
          <a:p>
            <a:pPr marL="0" lvl="0" indent="0" algn="l" rtl="0">
              <a:spcBef>
                <a:spcPts val="0"/>
              </a:spcBef>
              <a:spcAft>
                <a:spcPts val="0"/>
              </a:spcAft>
              <a:buNone/>
            </a:pPr>
            <a:r>
              <a:rPr lang="en"/>
              <a:t>Preview websites and videos--not all content is young child friendly. </a:t>
            </a:r>
            <a:endParaRPr/>
          </a:p>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c6f75fce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c6f75fce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4ceb154007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4ceb154007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50aea40bb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50aea40bb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51cb48586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51cb48586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c6f75fceb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c6f75fce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Why the ladybug? It is the state insect</a:t>
            </a:r>
            <a:endParaRPr/>
          </a:p>
          <a:p>
            <a:pPr marL="0" lvl="0" indent="0" algn="l" rtl="0">
              <a:spcBef>
                <a:spcPts val="0"/>
              </a:spcBef>
              <a:spcAft>
                <a:spcPts val="0"/>
              </a:spcAft>
              <a:buNone/>
            </a:pPr>
            <a:r>
              <a:rPr lang="en"/>
              <a:t>Indiana-Firefly award</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c6f75fceb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c6f75fce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Homeschoolers, preschools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c6f75fceb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c6f75fceb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c6f75fceb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c6f75fceb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Pause at :53--can you think of a character from a Ladybug book you could relate to?</a:t>
            </a:r>
            <a:endParaRPr/>
          </a:p>
          <a:p>
            <a:pPr marL="0" lvl="0" indent="0" algn="l" rtl="0">
              <a:spcBef>
                <a:spcPts val="0"/>
              </a:spcBef>
              <a:spcAft>
                <a:spcPts val="0"/>
              </a:spcAft>
              <a:buNone/>
            </a:pPr>
            <a:r>
              <a:rPr lang="en"/>
              <a:t>Examples of books she is describing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c6f75fceb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c6f75fceb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c6f75fceb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c6f75fceb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https://www.nh.gov/nhsl/bookcenter/programs/documents/sticker_order_form.pdf</a:t>
            </a:r>
            <a:endParaRPr/>
          </a:p>
          <a:p>
            <a:pPr marL="0" lvl="0" indent="0" algn="l" rtl="0">
              <a:spcBef>
                <a:spcPts val="0"/>
              </a:spcBef>
              <a:spcAft>
                <a:spcPts val="0"/>
              </a:spcAft>
              <a:buNone/>
            </a:pPr>
            <a:r>
              <a:rPr lang="en" u="sng">
                <a:solidFill>
                  <a:schemeClr val="hlink"/>
                </a:solidFill>
                <a:hlinkClick r:id="rId4"/>
              </a:rPr>
              <a:t>https://www.nh.gov/nhsl/bookcenter/programs/ladybug.html</a:t>
            </a:r>
            <a:endParaRPr/>
          </a:p>
          <a:p>
            <a:pPr marL="0" lvl="0" indent="0" algn="l" rtl="0">
              <a:spcBef>
                <a:spcPts val="0"/>
              </a:spcBef>
              <a:spcAft>
                <a:spcPts val="0"/>
              </a:spcAft>
              <a:buNone/>
            </a:pPr>
            <a:r>
              <a:rPr lang="en" u="sng">
                <a:solidFill>
                  <a:schemeClr val="hlink"/>
                </a:solidFill>
                <a:hlinkClick r:id="rId5"/>
              </a:rPr>
              <a:t>http://nhbookcenter.blogspot.com/</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5096ca8ac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5096ca8a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672606"/>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33429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188925"/>
            <a:ext cx="5783400" cy="1457400"/>
          </a:xfrm>
          <a:prstGeom prst="rect">
            <a:avLst/>
          </a:prstGeom>
        </p:spPr>
        <p:txBody>
          <a:bodyPr spcFirstLastPara="1" wrap="square" lIns="91425" tIns="91425" rIns="91425" bIns="91425" anchor="b" anchorCtr="0"/>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152450"/>
            <a:ext cx="8368200" cy="1538400"/>
          </a:xfrm>
          <a:prstGeom prst="rect">
            <a:avLst/>
          </a:prstGeom>
        </p:spPr>
        <p:txBody>
          <a:bodyPr spcFirstLastPara="1" wrap="square" lIns="91425" tIns="91425" rIns="91425" bIns="91425" anchor="ctr" anchorCtr="0"/>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2919450"/>
            <a:ext cx="8368200" cy="10716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1764950"/>
            <a:ext cx="8222100" cy="907500"/>
          </a:xfrm>
          <a:prstGeom prst="rect">
            <a:avLst/>
          </a:prstGeom>
        </p:spPr>
        <p:txBody>
          <a:bodyPr spcFirstLastPara="1" wrap="square" lIns="91425" tIns="91425" rIns="91425" bIns="91425" anchor="b" anchorCtr="0"/>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489824"/>
            <a:ext cx="8368200" cy="30789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756200" y="1489825"/>
            <a:ext cx="3999900" cy="30789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1594025"/>
            <a:ext cx="2808000" cy="26811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8" name="Google Shape;3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4495503"/>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209075"/>
            <a:ext cx="4045200" cy="1506300"/>
          </a:xfrm>
          <a:prstGeom prst="rect">
            <a:avLst/>
          </a:prstGeom>
        </p:spPr>
        <p:txBody>
          <a:bodyPr spcFirstLastPara="1" wrap="square" lIns="91425" tIns="91425" rIns="91425" bIns="91425" anchor="b" anchorCtr="0"/>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8" name="Google Shape;4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4233725"/>
            <a:ext cx="5998800" cy="5988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458025"/>
            <a:ext cx="8368200" cy="686100"/>
          </a:xfrm>
          <a:prstGeom prst="rect">
            <a:avLst/>
          </a:prstGeom>
          <a:noFill/>
          <a:ln>
            <a:noFill/>
          </a:ln>
        </p:spPr>
        <p:txBody>
          <a:bodyPr spcFirstLastPara="1" wrap="square" lIns="91425" tIns="91425" rIns="91425" bIns="91425" anchor="b" anchorCtr="0"/>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489824"/>
            <a:ext cx="8368200" cy="30789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xmlns:mc="http://schemas.openxmlformats.org/markup-compatibility/2006" xmlns:p14="http://schemas.microsoft.com/office/powerpoint/2010/main">
    <mc:Choice Requires="p14">
      <p:transition spd="slow">
        <p:fade thruBlk="1"/>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views2.ischool.uw.edu/welcome-librarians-educators/comprehension"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http://views2.ischool.uw.edu/welcome-librarians-educators/writing-concept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hyperlink" Target="https://www.dhhs.nh.gov/dcyf/cdb/documents/nh-early-learning-standards.pdf"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hyperlink" Target="https://static1.squarespace.com/static/531bd3f2e4b0a09d95833bfc/t/5bee2f260ebbe86725d0200b/1542336294982/10elptwksheet2.pdf"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hyperlink" Target="http://www.earlylit.net/"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hyperlink" Target="https://play.kahoot.it/#/?quizId=0dfc1779-a516-4cd9-94a2-db0a8b537259"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hyperlink" Target="http://www.superteachertools.com" TargetMode="External"/><Relationship Id="rId4" Type="http://schemas.openxmlformats.org/officeDocument/2006/relationships/hyperlink" Target="https://youtu.be/abRPaXgJGQ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hyperlink" Target="https://www.letsticktogether.com"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hyperlink" Target="https://docs.google.com/document/d/1nrVP3kxyjRmiPxzbrgx2UNWcKVgrIzJ3NmDYirpOv2Y/edit?usp=sharing" TargetMode="External"/><Relationship Id="rId7" Type="http://schemas.openxmlformats.org/officeDocument/2006/relationships/hyperlink" Target="https://video.nationalgeographic.com/video/00000144-0a21-d3cb-a96c-7b2dbf360000"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hyperlink" Target="https://kids.nationalgeographic.com/animals/octopus/#octopus.jpg" TargetMode="External"/><Relationship Id="rId5" Type="http://schemas.openxmlformats.org/officeDocument/2006/relationships/hyperlink" Target="https://docs.google.com/document/d/15dYn8uGETLT5EUiklx_NCaLwl-ody4DPKWBugggMmCQ/edit?usp=sharing" TargetMode="External"/><Relationship Id="rId4" Type="http://schemas.openxmlformats.org/officeDocument/2006/relationships/hyperlink" Target="https://easydrawingguides-7512.kxcdn.com/wp-content/uploads/2017/09/How-to-draw-an-octopus-pdf-221.pdf"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nhbookcenter.blogspot.com/"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5" Type="http://schemas.openxmlformats.org/officeDocument/2006/relationships/image" Target="../media/image2.png"/><Relationship Id="rId4" Type="http://schemas.openxmlformats.org/officeDocument/2006/relationships/hyperlink" Target="https://www.nh.gov/nhsl/bookcenter/programs/ladybug.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www.nhu-pac.library.state.nh.us/ipac20/ipac.jsp?session=10Y8844936EL5.166&amp;profile=nhais&amp;&amp;menu=search&amp;aspect=power&amp;npp=25&amp;ipp=20&amp;profile=nhais&amp;ri=&amp;index=.LL&amp;term=ln&amp;oper=AND&amp;aspect=power&amp;index=.WH&amp;term=&amp;oper=AND&amp;index=.WF&amp;term=&amp;oper=AND&amp;index=.WI&amp;term=&amp;ultype=&amp;uloper=%3D&amp;ullimit=&amp;sort=&amp;x=0&amp;y=0#focus"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3sYqqgzjwlI"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hyperlink" Target="https://www.nh.gov/nhsl/bookcenter/programs/ladybug.html" TargetMode="External"/><Relationship Id="rId7"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1.xml"/><Relationship Id="rId6" Type="http://schemas.openxmlformats.org/officeDocument/2006/relationships/hyperlink" Target="http://nhlibraries.org/youthservices/" TargetMode="External"/><Relationship Id="rId5" Type="http://schemas.openxmlformats.org/officeDocument/2006/relationships/hyperlink" Target="https://www.nh.gov/nhsl/bookcenter/programs/documents/sticker_order_form.pdf" TargetMode="External"/><Relationship Id="rId4" Type="http://schemas.openxmlformats.org/officeDocument/2006/relationships/hyperlink" Target="http://nhbookcenter.blogspot.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3"/>
          <p:cNvSpPr txBox="1">
            <a:spLocks noGrp="1"/>
          </p:cNvSpPr>
          <p:nvPr>
            <p:ph type="ctrTitle"/>
          </p:nvPr>
        </p:nvSpPr>
        <p:spPr>
          <a:xfrm>
            <a:off x="1680300" y="763575"/>
            <a:ext cx="5783400" cy="1799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Ladybug Picture Book Award and Public Libraries</a:t>
            </a:r>
            <a:endParaRPr/>
          </a:p>
        </p:txBody>
      </p:sp>
      <p:sp>
        <p:nvSpPr>
          <p:cNvPr id="64" name="Google Shape;64;p13"/>
          <p:cNvSpPr txBox="1">
            <a:spLocks noGrp="1"/>
          </p:cNvSpPr>
          <p:nvPr>
            <p:ph type="subTitle" idx="1"/>
          </p:nvPr>
        </p:nvSpPr>
        <p:spPr>
          <a:xfrm>
            <a:off x="411700" y="2749200"/>
            <a:ext cx="7907700" cy="1686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Karen Landsman - </a:t>
            </a:r>
            <a:r>
              <a:rPr lang="en" sz="1800"/>
              <a:t>Library Media Tech Integration Specialist</a:t>
            </a:r>
            <a:endParaRPr sz="1800"/>
          </a:p>
          <a:p>
            <a:pPr marL="0" lvl="0" indent="0" algn="ctr" rtl="0">
              <a:spcBef>
                <a:spcPts val="0"/>
              </a:spcBef>
              <a:spcAft>
                <a:spcPts val="0"/>
              </a:spcAft>
              <a:buClr>
                <a:srgbClr val="000000"/>
              </a:buClr>
              <a:buSzPts val="1100"/>
              <a:buFont typeface="Arial"/>
              <a:buNone/>
            </a:pPr>
            <a:r>
              <a:rPr lang="en" sz="1800"/>
              <a:t>Fred C. Underhill School-Hooksett</a:t>
            </a:r>
            <a:endParaRPr sz="1800"/>
          </a:p>
          <a:p>
            <a:pPr marL="0" lvl="0" indent="0" algn="ctr" rtl="0">
              <a:spcBef>
                <a:spcPts val="0"/>
              </a:spcBef>
              <a:spcAft>
                <a:spcPts val="0"/>
              </a:spcAft>
              <a:buClr>
                <a:srgbClr val="000000"/>
              </a:buClr>
              <a:buSzPts val="1100"/>
              <a:buFont typeface="Arial"/>
              <a:buNone/>
            </a:pPr>
            <a:r>
              <a:rPr lang="en"/>
              <a:t> Deborah Dutcher - </a:t>
            </a:r>
            <a:r>
              <a:rPr lang="en" sz="1800"/>
              <a:t>Youth Services Librarian</a:t>
            </a:r>
            <a:endParaRPr sz="1800"/>
          </a:p>
          <a:p>
            <a:pPr marL="0" lvl="0" indent="0" algn="ctr" rtl="0">
              <a:spcBef>
                <a:spcPts val="0"/>
              </a:spcBef>
              <a:spcAft>
                <a:spcPts val="0"/>
              </a:spcAft>
              <a:buClr>
                <a:srgbClr val="000000"/>
              </a:buClr>
              <a:buSzPts val="1100"/>
              <a:buFont typeface="Arial"/>
              <a:buNone/>
            </a:pPr>
            <a:r>
              <a:rPr lang="en" sz="1800"/>
              <a:t>NH State Library</a:t>
            </a:r>
            <a:endParaRPr sz="1800"/>
          </a:p>
          <a:p>
            <a:pPr marL="0" lvl="0" indent="0" algn="ctr" rtl="0">
              <a:spcBef>
                <a:spcPts val="0"/>
              </a:spcBef>
              <a:spcAft>
                <a:spcPts val="0"/>
              </a:spcAft>
              <a:buNone/>
            </a:pPr>
            <a:endParaRPr/>
          </a:p>
        </p:txBody>
      </p:sp>
      <p:pic>
        <p:nvPicPr>
          <p:cNvPr id="65" name="Google Shape;65;p13"/>
          <p:cNvPicPr preferRelativeResize="0"/>
          <p:nvPr/>
        </p:nvPicPr>
        <p:blipFill>
          <a:blip r:embed="rId3">
            <a:alphaModFix/>
          </a:blip>
          <a:stretch>
            <a:fillRect/>
          </a:stretch>
        </p:blipFill>
        <p:spPr>
          <a:xfrm>
            <a:off x="411700" y="875700"/>
            <a:ext cx="902169" cy="884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p:nvPr/>
        </p:nvSpPr>
        <p:spPr>
          <a:xfrm>
            <a:off x="0" y="0"/>
            <a:ext cx="9161100" cy="248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2"/>
          <p:cNvSpPr txBox="1">
            <a:spLocks noGrp="1"/>
          </p:cNvSpPr>
          <p:nvPr>
            <p:ph type="title" idx="4294967295"/>
          </p:nvPr>
        </p:nvSpPr>
        <p:spPr>
          <a:xfrm>
            <a:off x="311700" y="0"/>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1"/>
                </a:solidFill>
              </a:rPr>
              <a:t>The Nominees for 2019 are...</a:t>
            </a:r>
            <a:endParaRPr>
              <a:solidFill>
                <a:schemeClr val="accent1"/>
              </a:solidFill>
            </a:endParaRPr>
          </a:p>
        </p:txBody>
      </p:sp>
      <p:grpSp>
        <p:nvGrpSpPr>
          <p:cNvPr id="152" name="Google Shape;152;p22"/>
          <p:cNvGrpSpPr/>
          <p:nvPr/>
        </p:nvGrpSpPr>
        <p:grpSpPr>
          <a:xfrm>
            <a:off x="354341" y="805457"/>
            <a:ext cx="1609832" cy="1590124"/>
            <a:chOff x="1700550" y="1498632"/>
            <a:chExt cx="1053900" cy="1053900"/>
          </a:xfrm>
        </p:grpSpPr>
        <p:sp>
          <p:nvSpPr>
            <p:cNvPr id="153" name="Google Shape;153;p22"/>
            <p:cNvSpPr/>
            <p:nvPr/>
          </p:nvSpPr>
          <p:spPr>
            <a:xfrm>
              <a:off x="1700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p:nvPr/>
          </p:nvSpPr>
          <p:spPr>
            <a:xfrm>
              <a:off x="1956450" y="1729405"/>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55" name="Google Shape;155;p22"/>
          <p:cNvPicPr preferRelativeResize="0"/>
          <p:nvPr/>
        </p:nvPicPr>
        <p:blipFill>
          <a:blip r:embed="rId3">
            <a:alphaModFix/>
          </a:blip>
          <a:stretch>
            <a:fillRect/>
          </a:stretch>
        </p:blipFill>
        <p:spPr>
          <a:xfrm>
            <a:off x="607250" y="1061337"/>
            <a:ext cx="1104600" cy="1062125"/>
          </a:xfrm>
          <a:prstGeom prst="rect">
            <a:avLst/>
          </a:prstGeom>
          <a:noFill/>
          <a:ln>
            <a:noFill/>
          </a:ln>
        </p:spPr>
      </p:pic>
      <p:grpSp>
        <p:nvGrpSpPr>
          <p:cNvPr id="156" name="Google Shape;156;p22"/>
          <p:cNvGrpSpPr/>
          <p:nvPr/>
        </p:nvGrpSpPr>
        <p:grpSpPr>
          <a:xfrm>
            <a:off x="217741" y="2538332"/>
            <a:ext cx="1609832" cy="1590124"/>
            <a:chOff x="1700550" y="1498632"/>
            <a:chExt cx="1053900" cy="1053900"/>
          </a:xfrm>
        </p:grpSpPr>
        <p:sp>
          <p:nvSpPr>
            <p:cNvPr id="157" name="Google Shape;157;p22"/>
            <p:cNvSpPr/>
            <p:nvPr/>
          </p:nvSpPr>
          <p:spPr>
            <a:xfrm>
              <a:off x="1700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2"/>
            <p:cNvSpPr/>
            <p:nvPr/>
          </p:nvSpPr>
          <p:spPr>
            <a:xfrm>
              <a:off x="1956450" y="1729405"/>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 name="Google Shape;159;p22"/>
          <p:cNvGrpSpPr/>
          <p:nvPr/>
        </p:nvGrpSpPr>
        <p:grpSpPr>
          <a:xfrm>
            <a:off x="1996678" y="2547982"/>
            <a:ext cx="1609832" cy="1590124"/>
            <a:chOff x="1700550" y="1498632"/>
            <a:chExt cx="1053900" cy="1053900"/>
          </a:xfrm>
        </p:grpSpPr>
        <p:sp>
          <p:nvSpPr>
            <p:cNvPr id="160" name="Google Shape;160;p22"/>
            <p:cNvSpPr/>
            <p:nvPr/>
          </p:nvSpPr>
          <p:spPr>
            <a:xfrm>
              <a:off x="1700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2"/>
            <p:cNvSpPr/>
            <p:nvPr/>
          </p:nvSpPr>
          <p:spPr>
            <a:xfrm>
              <a:off x="1956450" y="1729405"/>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2" name="Google Shape;162;p22"/>
          <p:cNvGrpSpPr/>
          <p:nvPr/>
        </p:nvGrpSpPr>
        <p:grpSpPr>
          <a:xfrm>
            <a:off x="3775628" y="2538332"/>
            <a:ext cx="1609832" cy="1590124"/>
            <a:chOff x="1700550" y="1498632"/>
            <a:chExt cx="1053900" cy="1053900"/>
          </a:xfrm>
        </p:grpSpPr>
        <p:sp>
          <p:nvSpPr>
            <p:cNvPr id="163" name="Google Shape;163;p22"/>
            <p:cNvSpPr/>
            <p:nvPr/>
          </p:nvSpPr>
          <p:spPr>
            <a:xfrm>
              <a:off x="1700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2"/>
            <p:cNvSpPr/>
            <p:nvPr/>
          </p:nvSpPr>
          <p:spPr>
            <a:xfrm>
              <a:off x="1956450" y="1729405"/>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 name="Google Shape;165;p22"/>
          <p:cNvGrpSpPr/>
          <p:nvPr/>
        </p:nvGrpSpPr>
        <p:grpSpPr>
          <a:xfrm>
            <a:off x="5545491" y="2547982"/>
            <a:ext cx="1609832" cy="1590124"/>
            <a:chOff x="1700550" y="1498632"/>
            <a:chExt cx="1053900" cy="1053900"/>
          </a:xfrm>
        </p:grpSpPr>
        <p:sp>
          <p:nvSpPr>
            <p:cNvPr id="166" name="Google Shape;166;p22"/>
            <p:cNvSpPr/>
            <p:nvPr/>
          </p:nvSpPr>
          <p:spPr>
            <a:xfrm>
              <a:off x="1700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2"/>
            <p:cNvSpPr/>
            <p:nvPr/>
          </p:nvSpPr>
          <p:spPr>
            <a:xfrm>
              <a:off x="1956450" y="1729405"/>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8" name="Google Shape;168;p22"/>
          <p:cNvGrpSpPr/>
          <p:nvPr/>
        </p:nvGrpSpPr>
        <p:grpSpPr>
          <a:xfrm>
            <a:off x="7333491" y="2547982"/>
            <a:ext cx="1609832" cy="1590124"/>
            <a:chOff x="1700550" y="1498632"/>
            <a:chExt cx="1053900" cy="1053900"/>
          </a:xfrm>
        </p:grpSpPr>
        <p:sp>
          <p:nvSpPr>
            <p:cNvPr id="169" name="Google Shape;169;p22"/>
            <p:cNvSpPr/>
            <p:nvPr/>
          </p:nvSpPr>
          <p:spPr>
            <a:xfrm>
              <a:off x="1700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2"/>
            <p:cNvSpPr/>
            <p:nvPr/>
          </p:nvSpPr>
          <p:spPr>
            <a:xfrm>
              <a:off x="1956450" y="1729405"/>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 name="Google Shape;171;p22"/>
          <p:cNvGrpSpPr/>
          <p:nvPr/>
        </p:nvGrpSpPr>
        <p:grpSpPr>
          <a:xfrm>
            <a:off x="2036041" y="845682"/>
            <a:ext cx="1609832" cy="1590124"/>
            <a:chOff x="1700550" y="1498632"/>
            <a:chExt cx="1053900" cy="1053900"/>
          </a:xfrm>
        </p:grpSpPr>
        <p:sp>
          <p:nvSpPr>
            <p:cNvPr id="172" name="Google Shape;172;p22"/>
            <p:cNvSpPr/>
            <p:nvPr/>
          </p:nvSpPr>
          <p:spPr>
            <a:xfrm>
              <a:off x="1700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2"/>
            <p:cNvSpPr/>
            <p:nvPr/>
          </p:nvSpPr>
          <p:spPr>
            <a:xfrm>
              <a:off x="1956450" y="1729405"/>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 name="Google Shape;174;p22"/>
          <p:cNvGrpSpPr/>
          <p:nvPr/>
        </p:nvGrpSpPr>
        <p:grpSpPr>
          <a:xfrm>
            <a:off x="3717753" y="840857"/>
            <a:ext cx="1609832" cy="1590124"/>
            <a:chOff x="1700550" y="1498632"/>
            <a:chExt cx="1053900" cy="1053900"/>
          </a:xfrm>
        </p:grpSpPr>
        <p:sp>
          <p:nvSpPr>
            <p:cNvPr id="175" name="Google Shape;175;p22"/>
            <p:cNvSpPr/>
            <p:nvPr/>
          </p:nvSpPr>
          <p:spPr>
            <a:xfrm>
              <a:off x="1700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2"/>
            <p:cNvSpPr/>
            <p:nvPr/>
          </p:nvSpPr>
          <p:spPr>
            <a:xfrm>
              <a:off x="1956450" y="1729405"/>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7" name="Google Shape;177;p22"/>
          <p:cNvGrpSpPr/>
          <p:nvPr/>
        </p:nvGrpSpPr>
        <p:grpSpPr>
          <a:xfrm>
            <a:off x="5495116" y="797332"/>
            <a:ext cx="1609832" cy="1590124"/>
            <a:chOff x="1700550" y="1498632"/>
            <a:chExt cx="1053900" cy="1053900"/>
          </a:xfrm>
        </p:grpSpPr>
        <p:sp>
          <p:nvSpPr>
            <p:cNvPr id="178" name="Google Shape;178;p22"/>
            <p:cNvSpPr/>
            <p:nvPr/>
          </p:nvSpPr>
          <p:spPr>
            <a:xfrm>
              <a:off x="1700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2"/>
            <p:cNvSpPr/>
            <p:nvPr/>
          </p:nvSpPr>
          <p:spPr>
            <a:xfrm>
              <a:off x="1956450" y="1729405"/>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 name="Google Shape;180;p22"/>
          <p:cNvGrpSpPr/>
          <p:nvPr/>
        </p:nvGrpSpPr>
        <p:grpSpPr>
          <a:xfrm>
            <a:off x="7333491" y="845682"/>
            <a:ext cx="1609832" cy="1590124"/>
            <a:chOff x="1700550" y="1498632"/>
            <a:chExt cx="1053900" cy="1053900"/>
          </a:xfrm>
        </p:grpSpPr>
        <p:sp>
          <p:nvSpPr>
            <p:cNvPr id="181" name="Google Shape;181;p22"/>
            <p:cNvSpPr/>
            <p:nvPr/>
          </p:nvSpPr>
          <p:spPr>
            <a:xfrm>
              <a:off x="1700550" y="1498632"/>
              <a:ext cx="1053900" cy="10539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2"/>
            <p:cNvSpPr/>
            <p:nvPr/>
          </p:nvSpPr>
          <p:spPr>
            <a:xfrm>
              <a:off x="1956450" y="1729405"/>
              <a:ext cx="542100" cy="515400"/>
            </a:xfrm>
            <a:prstGeom prst="star5">
              <a:avLst>
                <a:gd name="adj" fmla="val 19098"/>
                <a:gd name="hf" fmla="val 105146"/>
                <a:gd name="vf" fmla="val 110557"/>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3" name="Google Shape;183;p22"/>
          <p:cNvPicPr preferRelativeResize="0"/>
          <p:nvPr/>
        </p:nvPicPr>
        <p:blipFill>
          <a:blip r:embed="rId4">
            <a:alphaModFix/>
          </a:blip>
          <a:stretch>
            <a:fillRect/>
          </a:stretch>
        </p:blipFill>
        <p:spPr>
          <a:xfrm>
            <a:off x="2288663" y="1088438"/>
            <a:ext cx="1104600" cy="1104600"/>
          </a:xfrm>
          <a:prstGeom prst="rect">
            <a:avLst/>
          </a:prstGeom>
          <a:noFill/>
          <a:ln>
            <a:noFill/>
          </a:ln>
        </p:spPr>
      </p:pic>
      <p:pic>
        <p:nvPicPr>
          <p:cNvPr id="184" name="Google Shape;184;p22"/>
          <p:cNvPicPr preferRelativeResize="0"/>
          <p:nvPr/>
        </p:nvPicPr>
        <p:blipFill>
          <a:blip r:embed="rId5">
            <a:alphaModFix/>
          </a:blip>
          <a:stretch>
            <a:fillRect/>
          </a:stretch>
        </p:blipFill>
        <p:spPr>
          <a:xfrm>
            <a:off x="3970375" y="1089138"/>
            <a:ext cx="1104600" cy="1093548"/>
          </a:xfrm>
          <a:prstGeom prst="rect">
            <a:avLst/>
          </a:prstGeom>
          <a:noFill/>
          <a:ln>
            <a:noFill/>
          </a:ln>
        </p:spPr>
      </p:pic>
      <p:pic>
        <p:nvPicPr>
          <p:cNvPr id="185" name="Google Shape;185;p22"/>
          <p:cNvPicPr preferRelativeResize="0"/>
          <p:nvPr/>
        </p:nvPicPr>
        <p:blipFill>
          <a:blip r:embed="rId6">
            <a:alphaModFix/>
          </a:blip>
          <a:stretch>
            <a:fillRect/>
          </a:stretch>
        </p:blipFill>
        <p:spPr>
          <a:xfrm>
            <a:off x="5790925" y="1000413"/>
            <a:ext cx="1018200" cy="1183949"/>
          </a:xfrm>
          <a:prstGeom prst="rect">
            <a:avLst/>
          </a:prstGeom>
          <a:noFill/>
          <a:ln>
            <a:noFill/>
          </a:ln>
        </p:spPr>
      </p:pic>
      <p:pic>
        <p:nvPicPr>
          <p:cNvPr id="186" name="Google Shape;186;p22"/>
          <p:cNvPicPr preferRelativeResize="0"/>
          <p:nvPr/>
        </p:nvPicPr>
        <p:blipFill>
          <a:blip r:embed="rId7">
            <a:alphaModFix/>
          </a:blip>
          <a:stretch>
            <a:fillRect/>
          </a:stretch>
        </p:blipFill>
        <p:spPr>
          <a:xfrm>
            <a:off x="7525090" y="1130925"/>
            <a:ext cx="1235035" cy="1062125"/>
          </a:xfrm>
          <a:prstGeom prst="rect">
            <a:avLst/>
          </a:prstGeom>
          <a:noFill/>
          <a:ln>
            <a:noFill/>
          </a:ln>
        </p:spPr>
      </p:pic>
      <p:pic>
        <p:nvPicPr>
          <p:cNvPr id="187" name="Google Shape;187;p22"/>
          <p:cNvPicPr preferRelativeResize="0"/>
          <p:nvPr/>
        </p:nvPicPr>
        <p:blipFill>
          <a:blip r:embed="rId8">
            <a:alphaModFix/>
          </a:blip>
          <a:stretch>
            <a:fillRect/>
          </a:stretch>
        </p:blipFill>
        <p:spPr>
          <a:xfrm>
            <a:off x="470350" y="2819745"/>
            <a:ext cx="1104600" cy="1027279"/>
          </a:xfrm>
          <a:prstGeom prst="rect">
            <a:avLst/>
          </a:prstGeom>
          <a:noFill/>
          <a:ln>
            <a:noFill/>
          </a:ln>
        </p:spPr>
      </p:pic>
      <p:pic>
        <p:nvPicPr>
          <p:cNvPr id="188" name="Google Shape;188;p22"/>
          <p:cNvPicPr preferRelativeResize="0"/>
          <p:nvPr/>
        </p:nvPicPr>
        <p:blipFill>
          <a:blip r:embed="rId9">
            <a:alphaModFix/>
          </a:blip>
          <a:stretch>
            <a:fillRect/>
          </a:stretch>
        </p:blipFill>
        <p:spPr>
          <a:xfrm>
            <a:off x="2292495" y="2781662"/>
            <a:ext cx="1018200" cy="1173059"/>
          </a:xfrm>
          <a:prstGeom prst="rect">
            <a:avLst/>
          </a:prstGeom>
          <a:noFill/>
          <a:ln>
            <a:noFill/>
          </a:ln>
        </p:spPr>
      </p:pic>
      <p:pic>
        <p:nvPicPr>
          <p:cNvPr id="189" name="Google Shape;189;p22"/>
          <p:cNvPicPr preferRelativeResize="0"/>
          <p:nvPr/>
        </p:nvPicPr>
        <p:blipFill>
          <a:blip r:embed="rId10">
            <a:alphaModFix/>
          </a:blip>
          <a:stretch>
            <a:fillRect/>
          </a:stretch>
        </p:blipFill>
        <p:spPr>
          <a:xfrm>
            <a:off x="4089750" y="2720050"/>
            <a:ext cx="965142" cy="1183925"/>
          </a:xfrm>
          <a:prstGeom prst="rect">
            <a:avLst/>
          </a:prstGeom>
          <a:noFill/>
          <a:ln>
            <a:noFill/>
          </a:ln>
        </p:spPr>
      </p:pic>
      <p:pic>
        <p:nvPicPr>
          <p:cNvPr id="190" name="Google Shape;190;p22"/>
          <p:cNvPicPr preferRelativeResize="0"/>
          <p:nvPr/>
        </p:nvPicPr>
        <p:blipFill>
          <a:blip r:embed="rId11">
            <a:alphaModFix/>
          </a:blip>
          <a:stretch>
            <a:fillRect/>
          </a:stretch>
        </p:blipFill>
        <p:spPr>
          <a:xfrm>
            <a:off x="5893363" y="2738587"/>
            <a:ext cx="932225" cy="1250509"/>
          </a:xfrm>
          <a:prstGeom prst="rect">
            <a:avLst/>
          </a:prstGeom>
          <a:noFill/>
          <a:ln>
            <a:noFill/>
          </a:ln>
        </p:spPr>
      </p:pic>
      <p:pic>
        <p:nvPicPr>
          <p:cNvPr id="191" name="Google Shape;191;p22"/>
          <p:cNvPicPr preferRelativeResize="0"/>
          <p:nvPr/>
        </p:nvPicPr>
        <p:blipFill>
          <a:blip r:embed="rId12">
            <a:alphaModFix/>
          </a:blip>
          <a:stretch>
            <a:fillRect/>
          </a:stretch>
        </p:blipFill>
        <p:spPr>
          <a:xfrm>
            <a:off x="7520900" y="2844836"/>
            <a:ext cx="1235025" cy="93434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3"/>
          <p:cNvSpPr txBox="1">
            <a:spLocks noGrp="1"/>
          </p:cNvSpPr>
          <p:nvPr>
            <p:ph type="title"/>
          </p:nvPr>
        </p:nvSpPr>
        <p:spPr>
          <a:xfrm>
            <a:off x="265500" y="352175"/>
            <a:ext cx="4045200" cy="1044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Supercharge your Storytimes!</a:t>
            </a:r>
            <a:endParaRPr/>
          </a:p>
        </p:txBody>
      </p:sp>
      <p:sp>
        <p:nvSpPr>
          <p:cNvPr id="197" name="Google Shape;197;p23"/>
          <p:cNvSpPr txBox="1">
            <a:spLocks noGrp="1"/>
          </p:cNvSpPr>
          <p:nvPr>
            <p:ph type="subTitle" idx="1"/>
          </p:nvPr>
        </p:nvSpPr>
        <p:spPr>
          <a:xfrm>
            <a:off x="265500" y="1396475"/>
            <a:ext cx="4045200" cy="3410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a:t>Eight early literacy concepts</a:t>
            </a:r>
            <a:endParaRPr/>
          </a:p>
          <a:p>
            <a:pPr marL="457200" lvl="0" indent="-304800" algn="l" rtl="0">
              <a:lnSpc>
                <a:spcPct val="115000"/>
              </a:lnSpc>
              <a:spcBef>
                <a:spcPts val="1600"/>
              </a:spcBef>
              <a:spcAft>
                <a:spcPts val="0"/>
              </a:spcAft>
              <a:buSzPts val="1200"/>
              <a:buChar char="★"/>
            </a:pPr>
            <a:r>
              <a:rPr lang="en" sz="1200"/>
              <a:t>Alphabetic Knowledge: Exploring with Letters</a:t>
            </a:r>
            <a:endParaRPr sz="1200"/>
          </a:p>
          <a:p>
            <a:pPr marL="457200" lvl="0" indent="-304800" algn="l" rtl="0">
              <a:lnSpc>
                <a:spcPct val="115000"/>
              </a:lnSpc>
              <a:spcBef>
                <a:spcPts val="0"/>
              </a:spcBef>
              <a:spcAft>
                <a:spcPts val="0"/>
              </a:spcAft>
              <a:buSzPts val="1200"/>
              <a:buChar char="★"/>
            </a:pPr>
            <a:r>
              <a:rPr lang="en" sz="1200"/>
              <a:t>Communication: How to Talk &amp; Share</a:t>
            </a:r>
            <a:endParaRPr sz="1200"/>
          </a:p>
          <a:p>
            <a:pPr marL="457200" lvl="0" indent="-304800" algn="l" rtl="0">
              <a:lnSpc>
                <a:spcPct val="115000"/>
              </a:lnSpc>
              <a:spcBef>
                <a:spcPts val="0"/>
              </a:spcBef>
              <a:spcAft>
                <a:spcPts val="0"/>
              </a:spcAft>
              <a:buSzPts val="1200"/>
              <a:buChar char="★"/>
            </a:pPr>
            <a:r>
              <a:rPr lang="en" sz="1200"/>
              <a:t>Comprehension: Understanding Stories, etc.</a:t>
            </a:r>
            <a:endParaRPr sz="1200"/>
          </a:p>
          <a:p>
            <a:pPr marL="457200" lvl="0" indent="-304800" algn="l" rtl="0">
              <a:lnSpc>
                <a:spcPct val="115000"/>
              </a:lnSpc>
              <a:spcBef>
                <a:spcPts val="0"/>
              </a:spcBef>
              <a:spcAft>
                <a:spcPts val="0"/>
              </a:spcAft>
              <a:buSzPts val="1200"/>
              <a:buChar char="★"/>
            </a:pPr>
            <a:r>
              <a:rPr lang="en" sz="1200"/>
              <a:t>Language Use: How to Use Words</a:t>
            </a:r>
            <a:endParaRPr sz="1200"/>
          </a:p>
          <a:p>
            <a:pPr marL="457200" lvl="0" indent="-304800" algn="l" rtl="0">
              <a:lnSpc>
                <a:spcPct val="115000"/>
              </a:lnSpc>
              <a:spcBef>
                <a:spcPts val="0"/>
              </a:spcBef>
              <a:spcAft>
                <a:spcPts val="0"/>
              </a:spcAft>
              <a:buSzPts val="1200"/>
              <a:buChar char="★"/>
            </a:pPr>
            <a:r>
              <a:rPr lang="en" sz="1200"/>
              <a:t>Phonological Awareness: Playing with Sounds</a:t>
            </a:r>
            <a:endParaRPr sz="1200"/>
          </a:p>
          <a:p>
            <a:pPr marL="457200" lvl="0" indent="-304800" algn="l" rtl="0">
              <a:lnSpc>
                <a:spcPct val="115000"/>
              </a:lnSpc>
              <a:spcBef>
                <a:spcPts val="0"/>
              </a:spcBef>
              <a:spcAft>
                <a:spcPts val="0"/>
              </a:spcAft>
              <a:buSzPts val="1200"/>
              <a:buChar char="★"/>
            </a:pPr>
            <a:r>
              <a:rPr lang="en" sz="1200"/>
              <a:t>Print Concepts: Connecting with Stories</a:t>
            </a:r>
            <a:endParaRPr sz="1200"/>
          </a:p>
          <a:p>
            <a:pPr marL="457200" lvl="0" indent="-304800" algn="l" rtl="0">
              <a:lnSpc>
                <a:spcPct val="115000"/>
              </a:lnSpc>
              <a:spcBef>
                <a:spcPts val="0"/>
              </a:spcBef>
              <a:spcAft>
                <a:spcPts val="0"/>
              </a:spcAft>
              <a:buSzPts val="1200"/>
              <a:buChar char="★"/>
            </a:pPr>
            <a:r>
              <a:rPr lang="en" sz="1200"/>
              <a:t>Vocabulary: Understanding &amp; Using Words</a:t>
            </a:r>
            <a:endParaRPr sz="1200"/>
          </a:p>
          <a:p>
            <a:pPr marL="457200" lvl="0" indent="-304800" algn="l" rtl="0">
              <a:lnSpc>
                <a:spcPct val="115000"/>
              </a:lnSpc>
              <a:spcBef>
                <a:spcPts val="0"/>
              </a:spcBef>
              <a:spcAft>
                <a:spcPts val="0"/>
              </a:spcAft>
              <a:buSzPts val="1200"/>
              <a:buChar char="★"/>
            </a:pPr>
            <a:r>
              <a:rPr lang="en" sz="1200"/>
              <a:t>Writing Concepts: Writing</a:t>
            </a:r>
            <a:endParaRPr sz="1200"/>
          </a:p>
          <a:p>
            <a:pPr marL="0" lvl="0" indent="0" algn="l" rtl="0">
              <a:lnSpc>
                <a:spcPct val="115000"/>
              </a:lnSpc>
              <a:spcBef>
                <a:spcPts val="1600"/>
              </a:spcBef>
              <a:spcAft>
                <a:spcPts val="0"/>
              </a:spcAft>
              <a:buNone/>
            </a:pPr>
            <a:endParaRPr sz="850" i="1" u="sng">
              <a:solidFill>
                <a:srgbClr val="0046AD"/>
              </a:solidFill>
              <a:highlight>
                <a:srgbClr val="FFFFFF"/>
              </a:highlight>
              <a:latin typeface="Arial"/>
              <a:ea typeface="Arial"/>
              <a:cs typeface="Arial"/>
              <a:sym typeface="Arial"/>
              <a:hlinkClick r:id="rId3"/>
            </a:endParaRPr>
          </a:p>
          <a:p>
            <a:pPr marL="0" lvl="0" indent="0" algn="l" rtl="0">
              <a:lnSpc>
                <a:spcPct val="115000"/>
              </a:lnSpc>
              <a:spcBef>
                <a:spcPts val="1600"/>
              </a:spcBef>
              <a:spcAft>
                <a:spcPts val="0"/>
              </a:spcAft>
              <a:buNone/>
            </a:pPr>
            <a:r>
              <a:rPr lang="en" sz="1100" u="sng">
                <a:solidFill>
                  <a:schemeClr val="hlink"/>
                </a:solidFill>
                <a:latin typeface="Arial"/>
                <a:ea typeface="Arial"/>
                <a:cs typeface="Arial"/>
                <a:sym typeface="Arial"/>
                <a:hlinkClick r:id="rId3"/>
              </a:rPr>
              <a:t>http://views2.ischool.uw.edu/resources/</a:t>
            </a:r>
            <a:endParaRPr sz="850" i="1" u="sng">
              <a:solidFill>
                <a:srgbClr val="630460"/>
              </a:solidFill>
              <a:highlight>
                <a:srgbClr val="FFFFFF"/>
              </a:highlight>
              <a:latin typeface="Arial"/>
              <a:ea typeface="Arial"/>
              <a:cs typeface="Arial"/>
              <a:sym typeface="Arial"/>
              <a:hlinkClick r:id="rId4"/>
            </a:endParaRPr>
          </a:p>
          <a:p>
            <a:pPr marL="0" lvl="0" indent="0" algn="ctr" rtl="0">
              <a:spcBef>
                <a:spcPts val="1600"/>
              </a:spcBef>
              <a:spcAft>
                <a:spcPts val="0"/>
              </a:spcAft>
              <a:buNone/>
            </a:pPr>
            <a:endParaRPr/>
          </a:p>
        </p:txBody>
      </p:sp>
      <p:sp>
        <p:nvSpPr>
          <p:cNvPr id="198" name="Google Shape;198;p23"/>
          <p:cNvSpPr txBox="1">
            <a:spLocks noGrp="1"/>
          </p:cNvSpPr>
          <p:nvPr>
            <p:ph type="body" idx="2"/>
          </p:nvPr>
        </p:nvSpPr>
        <p:spPr>
          <a:xfrm>
            <a:off x="4939500" y="101175"/>
            <a:ext cx="3837000" cy="43182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r>
              <a:rPr lang="en"/>
              <a:t>“Librarians and educators need to embrace every opportunity to make the most of their informal learning environments. Working with early literacy concepts can increase your contributions to strengthening a child’s neural connections, ensuring you make the most of the time you spend with your storytime attendees.” ~ Early Learning that Work Successfully (VIEWS2)</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body" idx="1"/>
          </p:nvPr>
        </p:nvSpPr>
        <p:spPr>
          <a:xfrm>
            <a:off x="156900" y="1406025"/>
            <a:ext cx="8690700" cy="355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“Your practice will be powerful and effective when, by using the VIEWS2 Planning Tool, you purposefully incorporate the early literacy skills from the VIEWS2 domains into the five practices of ECRR2.” ~ VIEWS2 Research Team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pic>
        <p:nvPicPr>
          <p:cNvPr id="204" name="Google Shape;204;p24"/>
          <p:cNvPicPr preferRelativeResize="0"/>
          <p:nvPr/>
        </p:nvPicPr>
        <p:blipFill>
          <a:blip r:embed="rId3">
            <a:alphaModFix/>
          </a:blip>
          <a:stretch>
            <a:fillRect/>
          </a:stretch>
        </p:blipFill>
        <p:spPr>
          <a:xfrm>
            <a:off x="2590325" y="742663"/>
            <a:ext cx="3733800" cy="1228725"/>
          </a:xfrm>
          <a:prstGeom prst="rect">
            <a:avLst/>
          </a:prstGeom>
          <a:noFill/>
          <a:ln>
            <a:noFill/>
          </a:ln>
        </p:spPr>
      </p:pic>
      <p:sp>
        <p:nvSpPr>
          <p:cNvPr id="205" name="Google Shape;205;p24"/>
          <p:cNvSpPr/>
          <p:nvPr/>
        </p:nvSpPr>
        <p:spPr>
          <a:xfrm>
            <a:off x="1721675" y="3692025"/>
            <a:ext cx="1425300" cy="94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4"/>
          <p:cNvSpPr/>
          <p:nvPr/>
        </p:nvSpPr>
        <p:spPr>
          <a:xfrm>
            <a:off x="3146975" y="3950425"/>
            <a:ext cx="1798200" cy="6885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5490325" y="3692025"/>
            <a:ext cx="1367700" cy="9468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txBox="1"/>
          <p:nvPr/>
        </p:nvSpPr>
        <p:spPr>
          <a:xfrm>
            <a:off x="1922525" y="3864075"/>
            <a:ext cx="1023600" cy="60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Roboto"/>
                <a:ea typeface="Roboto"/>
                <a:cs typeface="Roboto"/>
                <a:sym typeface="Roboto"/>
              </a:rPr>
              <a:t>VIEWS2</a:t>
            </a:r>
            <a:endParaRPr>
              <a:latin typeface="Roboto"/>
              <a:ea typeface="Roboto"/>
              <a:cs typeface="Roboto"/>
              <a:sym typeface="Roboto"/>
            </a:endParaRPr>
          </a:p>
          <a:p>
            <a:pPr marL="0" lvl="0" indent="0" algn="l" rtl="0">
              <a:spcBef>
                <a:spcPts val="0"/>
              </a:spcBef>
              <a:spcAft>
                <a:spcPts val="0"/>
              </a:spcAft>
              <a:buNone/>
            </a:pPr>
            <a:r>
              <a:rPr lang="en">
                <a:latin typeface="Roboto"/>
                <a:ea typeface="Roboto"/>
                <a:cs typeface="Roboto"/>
                <a:sym typeface="Roboto"/>
              </a:rPr>
              <a:t>Domains</a:t>
            </a:r>
            <a:endParaRPr>
              <a:latin typeface="Roboto"/>
              <a:ea typeface="Roboto"/>
              <a:cs typeface="Roboto"/>
              <a:sym typeface="Roboto"/>
            </a:endParaRPr>
          </a:p>
        </p:txBody>
      </p:sp>
      <p:sp>
        <p:nvSpPr>
          <p:cNvPr id="209" name="Google Shape;209;p24"/>
          <p:cNvSpPr txBox="1"/>
          <p:nvPr/>
        </p:nvSpPr>
        <p:spPr>
          <a:xfrm>
            <a:off x="5600275" y="3811675"/>
            <a:ext cx="1147800" cy="736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ECRR2</a:t>
            </a:r>
            <a:endParaRPr>
              <a:latin typeface="Roboto"/>
              <a:ea typeface="Roboto"/>
              <a:cs typeface="Roboto"/>
              <a:sym typeface="Roboto"/>
            </a:endParaRPr>
          </a:p>
          <a:p>
            <a:pPr marL="0" lvl="0" indent="0" algn="ctr" rtl="0">
              <a:spcBef>
                <a:spcPts val="0"/>
              </a:spcBef>
              <a:spcAft>
                <a:spcPts val="0"/>
              </a:spcAft>
              <a:buNone/>
            </a:pPr>
            <a:r>
              <a:rPr lang="en">
                <a:latin typeface="Roboto"/>
                <a:ea typeface="Roboto"/>
                <a:cs typeface="Roboto"/>
                <a:sym typeface="Roboto"/>
              </a:rPr>
              <a:t>Practices</a:t>
            </a:r>
            <a:endParaRPr>
              <a:latin typeface="Roboto"/>
              <a:ea typeface="Roboto"/>
              <a:cs typeface="Roboto"/>
              <a:sym typeface="Roboto"/>
            </a:endParaRPr>
          </a:p>
        </p:txBody>
      </p:sp>
      <p:sp>
        <p:nvSpPr>
          <p:cNvPr id="210" name="Google Shape;210;p24"/>
          <p:cNvSpPr txBox="1"/>
          <p:nvPr/>
        </p:nvSpPr>
        <p:spPr>
          <a:xfrm>
            <a:off x="3242500" y="4170275"/>
            <a:ext cx="1501800" cy="2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900" b="1">
                <a:latin typeface="Roboto"/>
                <a:ea typeface="Roboto"/>
                <a:cs typeface="Roboto"/>
                <a:sym typeface="Roboto"/>
              </a:rPr>
              <a:t>VIEWS 2	Planning Tool</a:t>
            </a:r>
            <a:endParaRPr sz="900" b="1">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5"/>
          <p:cNvSpPr txBox="1"/>
          <p:nvPr/>
        </p:nvSpPr>
        <p:spPr>
          <a:xfrm>
            <a:off x="345125" y="124325"/>
            <a:ext cx="7116300" cy="116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EFEFEF"/>
                </a:solidFill>
                <a:latin typeface="Roboto"/>
                <a:ea typeface="Roboto"/>
                <a:cs typeface="Roboto"/>
                <a:sym typeface="Roboto"/>
              </a:rPr>
              <a:t>NH Early Learning Standards provide a tool for early childhood professionals to use in understanding developmentally appropriate expectations of children in order to successfully transition from early childhood programs to elementary schools. </a:t>
            </a:r>
            <a:endParaRPr>
              <a:solidFill>
                <a:srgbClr val="EFEFEF"/>
              </a:solidFill>
              <a:latin typeface="Roboto"/>
              <a:ea typeface="Roboto"/>
              <a:cs typeface="Roboto"/>
              <a:sym typeface="Roboto"/>
            </a:endParaRPr>
          </a:p>
          <a:p>
            <a:pPr marL="0" lvl="0" indent="0" algn="l" rtl="0">
              <a:spcBef>
                <a:spcPts val="0"/>
              </a:spcBef>
              <a:spcAft>
                <a:spcPts val="0"/>
              </a:spcAft>
              <a:buNone/>
            </a:pPr>
            <a:r>
              <a:rPr lang="en" sz="1100" u="sng">
                <a:solidFill>
                  <a:schemeClr val="hlink"/>
                </a:solidFill>
                <a:hlinkClick r:id="rId3"/>
              </a:rPr>
              <a:t>https://www.dhhs.nh.gov/dcyf/cdb/documents/nh-early-learning-standards.pdf</a:t>
            </a:r>
            <a:endParaRPr>
              <a:solidFill>
                <a:srgbClr val="EFEFEF"/>
              </a:solidFill>
              <a:latin typeface="Roboto"/>
              <a:ea typeface="Roboto"/>
              <a:cs typeface="Roboto"/>
              <a:sym typeface="Roboto"/>
            </a:endParaRPr>
          </a:p>
        </p:txBody>
      </p:sp>
      <p:graphicFrame>
        <p:nvGraphicFramePr>
          <p:cNvPr id="216" name="Google Shape;216;p25"/>
          <p:cNvGraphicFramePr/>
          <p:nvPr/>
        </p:nvGraphicFramePr>
        <p:xfrm>
          <a:off x="272988" y="1349525"/>
          <a:ext cx="3000000" cy="3000000"/>
        </p:xfrm>
        <a:graphic>
          <a:graphicData uri="http://schemas.openxmlformats.org/drawingml/2006/table">
            <a:tbl>
              <a:tblPr>
                <a:noFill/>
                <a:tableStyleId>{1F186B91-F0D4-42B7-966A-65403401ED0F}</a:tableStyleId>
              </a:tblPr>
              <a:tblGrid>
                <a:gridCol w="2904725">
                  <a:extLst>
                    <a:ext uri="{9D8B030D-6E8A-4147-A177-3AD203B41FA5}">
                      <a16:colId xmlns:a16="http://schemas.microsoft.com/office/drawing/2014/main" val="20000"/>
                    </a:ext>
                  </a:extLst>
                </a:gridCol>
                <a:gridCol w="1374125">
                  <a:extLst>
                    <a:ext uri="{9D8B030D-6E8A-4147-A177-3AD203B41FA5}">
                      <a16:colId xmlns:a16="http://schemas.microsoft.com/office/drawing/2014/main" val="20001"/>
                    </a:ext>
                  </a:extLst>
                </a:gridCol>
                <a:gridCol w="1297600">
                  <a:extLst>
                    <a:ext uri="{9D8B030D-6E8A-4147-A177-3AD203B41FA5}">
                      <a16:colId xmlns:a16="http://schemas.microsoft.com/office/drawing/2014/main" val="20002"/>
                    </a:ext>
                  </a:extLst>
                </a:gridCol>
                <a:gridCol w="1483450">
                  <a:extLst>
                    <a:ext uri="{9D8B030D-6E8A-4147-A177-3AD203B41FA5}">
                      <a16:colId xmlns:a16="http://schemas.microsoft.com/office/drawing/2014/main" val="20003"/>
                    </a:ext>
                  </a:extLst>
                </a:gridCol>
                <a:gridCol w="1538125">
                  <a:extLst>
                    <a:ext uri="{9D8B030D-6E8A-4147-A177-3AD203B41FA5}">
                      <a16:colId xmlns:a16="http://schemas.microsoft.com/office/drawing/2014/main" val="20004"/>
                    </a:ext>
                  </a:extLst>
                </a:gridCol>
              </a:tblGrid>
              <a:tr h="795725">
                <a:tc>
                  <a:txBody>
                    <a:bodyPr/>
                    <a:lstStyle/>
                    <a:p>
                      <a:pPr marL="0" lvl="0" indent="0" algn="l" rtl="0">
                        <a:spcBef>
                          <a:spcPts val="0"/>
                        </a:spcBef>
                        <a:spcAft>
                          <a:spcPts val="0"/>
                        </a:spcAft>
                        <a:buNone/>
                      </a:pPr>
                      <a:r>
                        <a:rPr lang="en" sz="1200">
                          <a:solidFill>
                            <a:srgbClr val="C9DAF8"/>
                          </a:solidFill>
                        </a:rPr>
                        <a:t>Reads closely to find main ideas and supporting details in a story</a:t>
                      </a:r>
                      <a:endParaRPr sz="1200">
                        <a:solidFill>
                          <a:srgbClr val="C9DAF8"/>
                        </a:solidFill>
                      </a:endParaRPr>
                    </a:p>
                  </a:txBody>
                  <a:tcPr marL="91425" marR="91425" marT="91425" marB="91425"/>
                </a:tc>
                <a:tc>
                  <a:txBody>
                    <a:bodyPr/>
                    <a:lstStyle/>
                    <a:p>
                      <a:pPr marL="0" lvl="0" indent="0" algn="l" rtl="0">
                        <a:spcBef>
                          <a:spcPts val="0"/>
                        </a:spcBef>
                        <a:spcAft>
                          <a:spcPts val="0"/>
                        </a:spcAft>
                        <a:buNone/>
                      </a:pPr>
                      <a:endParaRPr>
                        <a:solidFill>
                          <a:srgbClr val="F3F3F3"/>
                        </a:solidFill>
                      </a:endParaRPr>
                    </a:p>
                  </a:txBody>
                  <a:tcPr marL="91425" marR="91425" marT="91425" marB="91425"/>
                </a:tc>
                <a:tc>
                  <a:txBody>
                    <a:bodyPr/>
                    <a:lstStyle/>
                    <a:p>
                      <a:pPr marL="0" lvl="0" indent="0" algn="l" rtl="0">
                        <a:spcBef>
                          <a:spcPts val="0"/>
                        </a:spcBef>
                        <a:spcAft>
                          <a:spcPts val="0"/>
                        </a:spcAft>
                        <a:buNone/>
                      </a:pPr>
                      <a:endParaRPr>
                        <a:solidFill>
                          <a:srgbClr val="F3F3F3"/>
                        </a:solidFill>
                      </a:endParaRPr>
                    </a:p>
                  </a:txBody>
                  <a:tcPr marL="91425" marR="91425" marT="91425" marB="91425"/>
                </a:tc>
                <a:tc>
                  <a:txBody>
                    <a:bodyPr/>
                    <a:lstStyle/>
                    <a:p>
                      <a:pPr marL="0" lvl="0" indent="0" algn="l" rtl="0">
                        <a:spcBef>
                          <a:spcPts val="0"/>
                        </a:spcBef>
                        <a:spcAft>
                          <a:spcPts val="0"/>
                        </a:spcAft>
                        <a:buNone/>
                      </a:pPr>
                      <a:endParaRPr>
                        <a:solidFill>
                          <a:srgbClr val="F3F3F3"/>
                        </a:solidFill>
                      </a:endParaRPr>
                    </a:p>
                  </a:txBody>
                  <a:tcPr marL="91425" marR="91425" marT="91425" marB="91425"/>
                </a:tc>
                <a:tc>
                  <a:txBody>
                    <a:bodyPr/>
                    <a:lstStyle/>
                    <a:p>
                      <a:pPr marL="0" lvl="0" indent="0" algn="l" rtl="0">
                        <a:spcBef>
                          <a:spcPts val="0"/>
                        </a:spcBef>
                        <a:spcAft>
                          <a:spcPts val="0"/>
                        </a:spcAft>
                        <a:buNone/>
                      </a:pPr>
                      <a:endParaRPr>
                        <a:solidFill>
                          <a:srgbClr val="F3F3F3"/>
                        </a:solidFill>
                      </a:endParaRPr>
                    </a:p>
                  </a:txBody>
                  <a:tcPr marL="91425" marR="91425" marT="91425" marB="91425"/>
                </a:tc>
                <a:extLst>
                  <a:ext uri="{0D108BD9-81ED-4DB2-BD59-A6C34878D82A}">
                    <a16:rowId xmlns:a16="http://schemas.microsoft.com/office/drawing/2014/main" val="10000"/>
                  </a:ext>
                </a:extLst>
              </a:tr>
              <a:tr h="718825">
                <a:tc>
                  <a:txBody>
                    <a:bodyPr/>
                    <a:lstStyle/>
                    <a:p>
                      <a:pPr marL="0" lvl="0" indent="0" algn="l" rtl="0">
                        <a:spcBef>
                          <a:spcPts val="0"/>
                        </a:spcBef>
                        <a:spcAft>
                          <a:spcPts val="0"/>
                        </a:spcAft>
                        <a:buNone/>
                      </a:pPr>
                      <a:r>
                        <a:rPr lang="en" sz="1200">
                          <a:solidFill>
                            <a:srgbClr val="C9DAF8"/>
                          </a:solidFill>
                        </a:rPr>
                        <a:t>Retells familiar stories using beginning, middle, and end</a:t>
                      </a:r>
                      <a:endParaRPr sz="1200">
                        <a:solidFill>
                          <a:srgbClr val="C9DAF8"/>
                        </a:solidFill>
                      </a:endParaRPr>
                    </a:p>
                  </a:txBody>
                  <a:tcPr marL="91425" marR="91425" marT="91425" marB="91425"/>
                </a:tc>
                <a:tc>
                  <a:txBody>
                    <a:bodyPr/>
                    <a:lstStyle/>
                    <a:p>
                      <a:pPr marL="0" lvl="0" indent="0" algn="l" rtl="0">
                        <a:spcBef>
                          <a:spcPts val="0"/>
                        </a:spcBef>
                        <a:spcAft>
                          <a:spcPts val="0"/>
                        </a:spcAft>
                        <a:buNone/>
                      </a:pPr>
                      <a:endParaRPr>
                        <a:solidFill>
                          <a:srgbClr val="F3F3F3"/>
                        </a:solidFill>
                      </a:endParaRPr>
                    </a:p>
                  </a:txBody>
                  <a:tcPr marL="91425" marR="91425" marT="91425" marB="91425"/>
                </a:tc>
                <a:tc>
                  <a:txBody>
                    <a:bodyPr/>
                    <a:lstStyle/>
                    <a:p>
                      <a:pPr marL="0" lvl="0" indent="0" algn="l" rtl="0">
                        <a:spcBef>
                          <a:spcPts val="0"/>
                        </a:spcBef>
                        <a:spcAft>
                          <a:spcPts val="0"/>
                        </a:spcAft>
                        <a:buNone/>
                      </a:pPr>
                      <a:endParaRPr>
                        <a:solidFill>
                          <a:srgbClr val="F3F3F3"/>
                        </a:solidFill>
                      </a:endParaRPr>
                    </a:p>
                  </a:txBody>
                  <a:tcPr marL="91425" marR="91425" marT="91425" marB="91425"/>
                </a:tc>
                <a:tc>
                  <a:txBody>
                    <a:bodyPr/>
                    <a:lstStyle/>
                    <a:p>
                      <a:pPr marL="0" lvl="0" indent="0" algn="l" rtl="0">
                        <a:spcBef>
                          <a:spcPts val="0"/>
                        </a:spcBef>
                        <a:spcAft>
                          <a:spcPts val="0"/>
                        </a:spcAft>
                        <a:buNone/>
                      </a:pPr>
                      <a:endParaRPr>
                        <a:solidFill>
                          <a:srgbClr val="F3F3F3"/>
                        </a:solidFill>
                      </a:endParaRPr>
                    </a:p>
                  </a:txBody>
                  <a:tcPr marL="91425" marR="91425" marT="91425" marB="91425"/>
                </a:tc>
                <a:tc>
                  <a:txBody>
                    <a:bodyPr/>
                    <a:lstStyle/>
                    <a:p>
                      <a:pPr marL="0" lvl="0" indent="0" algn="ctr" rtl="0">
                        <a:spcBef>
                          <a:spcPts val="0"/>
                        </a:spcBef>
                        <a:spcAft>
                          <a:spcPts val="0"/>
                        </a:spcAft>
                        <a:buNone/>
                      </a:pPr>
                      <a:endParaRPr sz="1200">
                        <a:solidFill>
                          <a:srgbClr val="F3F3F3"/>
                        </a:solidFill>
                      </a:endParaRPr>
                    </a:p>
                    <a:p>
                      <a:pPr marL="0" lvl="0" indent="0" algn="ctr" rtl="0">
                        <a:spcBef>
                          <a:spcPts val="0"/>
                        </a:spcBef>
                        <a:spcAft>
                          <a:spcPts val="0"/>
                        </a:spcAft>
                        <a:buNone/>
                      </a:pPr>
                      <a:r>
                        <a:rPr lang="en" sz="1200">
                          <a:solidFill>
                            <a:srgbClr val="F3F3F3"/>
                          </a:solidFill>
                        </a:rPr>
                        <a:t>Continues</a:t>
                      </a:r>
                      <a:endParaRPr sz="1200">
                        <a:solidFill>
                          <a:srgbClr val="F3F3F3"/>
                        </a:solidFill>
                      </a:endParaRPr>
                    </a:p>
                  </a:txBody>
                  <a:tcPr marL="91425" marR="91425" marT="91425" marB="91425"/>
                </a:tc>
                <a:extLst>
                  <a:ext uri="{0D108BD9-81ED-4DB2-BD59-A6C34878D82A}">
                    <a16:rowId xmlns:a16="http://schemas.microsoft.com/office/drawing/2014/main" val="10001"/>
                  </a:ext>
                </a:extLst>
              </a:tr>
              <a:tr h="674900">
                <a:tc>
                  <a:txBody>
                    <a:bodyPr/>
                    <a:lstStyle/>
                    <a:p>
                      <a:pPr marL="0" lvl="0" indent="0" algn="l" rtl="0">
                        <a:spcBef>
                          <a:spcPts val="0"/>
                        </a:spcBef>
                        <a:spcAft>
                          <a:spcPts val="0"/>
                        </a:spcAft>
                        <a:buNone/>
                      </a:pPr>
                      <a:r>
                        <a:rPr lang="en" sz="1200">
                          <a:solidFill>
                            <a:srgbClr val="C9DAF8"/>
                          </a:solidFill>
                        </a:rPr>
                        <a:t>Pretends to read a book or tell a story or during play</a:t>
                      </a:r>
                      <a:endParaRPr sz="1200">
                        <a:solidFill>
                          <a:srgbClr val="C9DAF8"/>
                        </a:solidFill>
                      </a:endParaRPr>
                    </a:p>
                  </a:txBody>
                  <a:tcPr marL="91425" marR="91425" marT="91425" marB="91425"/>
                </a:tc>
                <a:tc>
                  <a:txBody>
                    <a:bodyPr/>
                    <a:lstStyle/>
                    <a:p>
                      <a:pPr marL="0" lvl="0" indent="0" algn="l" rtl="0">
                        <a:spcBef>
                          <a:spcPts val="0"/>
                        </a:spcBef>
                        <a:spcAft>
                          <a:spcPts val="0"/>
                        </a:spcAft>
                        <a:buNone/>
                      </a:pPr>
                      <a:endParaRPr>
                        <a:solidFill>
                          <a:srgbClr val="F3F3F3"/>
                        </a:solidFill>
                      </a:endParaRPr>
                    </a:p>
                  </a:txBody>
                  <a:tcPr marL="91425" marR="91425" marT="91425" marB="91425"/>
                </a:tc>
                <a:tc>
                  <a:txBody>
                    <a:bodyPr/>
                    <a:lstStyle/>
                    <a:p>
                      <a:pPr marL="0" lvl="0" indent="0" algn="l" rtl="0">
                        <a:spcBef>
                          <a:spcPts val="0"/>
                        </a:spcBef>
                        <a:spcAft>
                          <a:spcPts val="0"/>
                        </a:spcAft>
                        <a:buNone/>
                      </a:pPr>
                      <a:endParaRPr sz="1200">
                        <a:solidFill>
                          <a:srgbClr val="F3F3F3"/>
                        </a:solidFill>
                      </a:endParaRPr>
                    </a:p>
                  </a:txBody>
                  <a:tcPr marL="91425" marR="91425" marT="91425" marB="91425"/>
                </a:tc>
                <a:tc>
                  <a:txBody>
                    <a:bodyPr/>
                    <a:lstStyle/>
                    <a:p>
                      <a:pPr marL="0" lvl="0" indent="0" algn="ctr" rtl="0">
                        <a:spcBef>
                          <a:spcPts val="0"/>
                        </a:spcBef>
                        <a:spcAft>
                          <a:spcPts val="0"/>
                        </a:spcAft>
                        <a:buNone/>
                      </a:pPr>
                      <a:endParaRPr sz="1200">
                        <a:solidFill>
                          <a:srgbClr val="F3F3F3"/>
                        </a:solidFill>
                      </a:endParaRPr>
                    </a:p>
                    <a:p>
                      <a:pPr marL="0" lvl="0" indent="0" algn="ctr" rtl="0">
                        <a:spcBef>
                          <a:spcPts val="0"/>
                        </a:spcBef>
                        <a:spcAft>
                          <a:spcPts val="0"/>
                        </a:spcAft>
                        <a:buNone/>
                      </a:pPr>
                      <a:r>
                        <a:rPr lang="en" sz="1200">
                          <a:solidFill>
                            <a:srgbClr val="F3F3F3"/>
                          </a:solidFill>
                        </a:rPr>
                        <a:t>Continues</a:t>
                      </a:r>
                      <a:endParaRPr sz="1200">
                        <a:solidFill>
                          <a:srgbClr val="F3F3F3"/>
                        </a:solidFill>
                      </a:endParaRPr>
                    </a:p>
                  </a:txBody>
                  <a:tcPr marL="91425" marR="91425" marT="91425" marB="91425"/>
                </a:tc>
                <a:tc>
                  <a:txBody>
                    <a:bodyPr/>
                    <a:lstStyle/>
                    <a:p>
                      <a:pPr marL="0" lvl="0" indent="0" algn="ctr" rtl="0">
                        <a:spcBef>
                          <a:spcPts val="0"/>
                        </a:spcBef>
                        <a:spcAft>
                          <a:spcPts val="0"/>
                        </a:spcAft>
                        <a:buNone/>
                      </a:pPr>
                      <a:endParaRPr sz="1200">
                        <a:solidFill>
                          <a:srgbClr val="F3F3F3"/>
                        </a:solidFill>
                      </a:endParaRPr>
                    </a:p>
                    <a:p>
                      <a:pPr marL="0" lvl="0" indent="0" algn="ctr" rtl="0">
                        <a:spcBef>
                          <a:spcPts val="0"/>
                        </a:spcBef>
                        <a:spcAft>
                          <a:spcPts val="0"/>
                        </a:spcAft>
                        <a:buNone/>
                      </a:pPr>
                      <a:r>
                        <a:rPr lang="en" sz="1200">
                          <a:solidFill>
                            <a:srgbClr val="F3F3F3"/>
                          </a:solidFill>
                        </a:rPr>
                        <a:t>Continues</a:t>
                      </a:r>
                      <a:endParaRPr sz="1200">
                        <a:solidFill>
                          <a:srgbClr val="F3F3F3"/>
                        </a:solidFill>
                      </a:endParaRPr>
                    </a:p>
                  </a:txBody>
                  <a:tcPr marL="91425" marR="91425" marT="91425" marB="91425"/>
                </a:tc>
                <a:extLst>
                  <a:ext uri="{0D108BD9-81ED-4DB2-BD59-A6C34878D82A}">
                    <a16:rowId xmlns:a16="http://schemas.microsoft.com/office/drawing/2014/main" val="10002"/>
                  </a:ext>
                </a:extLst>
              </a:tr>
              <a:tr h="813400">
                <a:tc>
                  <a:txBody>
                    <a:bodyPr/>
                    <a:lstStyle/>
                    <a:p>
                      <a:pPr marL="0" lvl="0" indent="0" algn="l" rtl="0">
                        <a:spcBef>
                          <a:spcPts val="0"/>
                        </a:spcBef>
                        <a:spcAft>
                          <a:spcPts val="0"/>
                        </a:spcAft>
                        <a:buNone/>
                      </a:pPr>
                      <a:r>
                        <a:rPr lang="en" sz="1200">
                          <a:solidFill>
                            <a:srgbClr val="C9DAF8"/>
                          </a:solidFill>
                        </a:rPr>
                        <a:t>Enjoys being read to and talked to, focusing on the person speaking</a:t>
                      </a:r>
                      <a:endParaRPr sz="1200">
                        <a:solidFill>
                          <a:srgbClr val="C9DAF8"/>
                        </a:solidFill>
                      </a:endParaRPr>
                    </a:p>
                  </a:txBody>
                  <a:tcPr marL="91425" marR="91425" marT="91425" marB="91425"/>
                </a:tc>
                <a:tc>
                  <a:txBody>
                    <a:bodyPr/>
                    <a:lstStyle/>
                    <a:p>
                      <a:pPr marL="0" lvl="0" indent="0" algn="l" rtl="0">
                        <a:spcBef>
                          <a:spcPts val="0"/>
                        </a:spcBef>
                        <a:spcAft>
                          <a:spcPts val="0"/>
                        </a:spcAft>
                        <a:buNone/>
                      </a:pPr>
                      <a:endParaRPr>
                        <a:solidFill>
                          <a:srgbClr val="F3F3F3"/>
                        </a:solidFill>
                      </a:endParaRPr>
                    </a:p>
                  </a:txBody>
                  <a:tcPr marL="91425" marR="91425" marT="91425" marB="91425"/>
                </a:tc>
                <a:tc>
                  <a:txBody>
                    <a:bodyPr/>
                    <a:lstStyle/>
                    <a:p>
                      <a:pPr marL="0" lvl="0" indent="0" algn="ctr" rtl="0">
                        <a:spcBef>
                          <a:spcPts val="0"/>
                        </a:spcBef>
                        <a:spcAft>
                          <a:spcPts val="0"/>
                        </a:spcAft>
                        <a:buNone/>
                      </a:pPr>
                      <a:endParaRPr sz="1200">
                        <a:solidFill>
                          <a:srgbClr val="F3F3F3"/>
                        </a:solidFill>
                      </a:endParaRPr>
                    </a:p>
                    <a:p>
                      <a:pPr marL="0" lvl="0" indent="0" algn="ctr" rtl="0">
                        <a:spcBef>
                          <a:spcPts val="0"/>
                        </a:spcBef>
                        <a:spcAft>
                          <a:spcPts val="0"/>
                        </a:spcAft>
                        <a:buNone/>
                      </a:pPr>
                      <a:r>
                        <a:rPr lang="en" sz="1200">
                          <a:solidFill>
                            <a:srgbClr val="F3F3F3"/>
                          </a:solidFill>
                        </a:rPr>
                        <a:t>Continues</a:t>
                      </a:r>
                      <a:endParaRPr sz="1200">
                        <a:solidFill>
                          <a:srgbClr val="F3F3F3"/>
                        </a:solidFill>
                      </a:endParaRPr>
                    </a:p>
                  </a:txBody>
                  <a:tcPr marL="91425" marR="91425" marT="91425" marB="91425"/>
                </a:tc>
                <a:tc>
                  <a:txBody>
                    <a:bodyPr/>
                    <a:lstStyle/>
                    <a:p>
                      <a:pPr marL="0" lvl="0" indent="0" algn="ctr" rtl="0">
                        <a:spcBef>
                          <a:spcPts val="0"/>
                        </a:spcBef>
                        <a:spcAft>
                          <a:spcPts val="0"/>
                        </a:spcAft>
                        <a:buNone/>
                      </a:pPr>
                      <a:endParaRPr sz="1200">
                        <a:solidFill>
                          <a:srgbClr val="F3F3F3"/>
                        </a:solidFill>
                      </a:endParaRPr>
                    </a:p>
                    <a:p>
                      <a:pPr marL="0" lvl="0" indent="0" algn="ctr" rtl="0">
                        <a:spcBef>
                          <a:spcPts val="0"/>
                        </a:spcBef>
                        <a:spcAft>
                          <a:spcPts val="0"/>
                        </a:spcAft>
                        <a:buNone/>
                      </a:pPr>
                      <a:r>
                        <a:rPr lang="en" sz="1200">
                          <a:solidFill>
                            <a:srgbClr val="F3F3F3"/>
                          </a:solidFill>
                        </a:rPr>
                        <a:t>Continues</a:t>
                      </a:r>
                      <a:endParaRPr sz="1200">
                        <a:solidFill>
                          <a:srgbClr val="F3F3F3"/>
                        </a:solidFill>
                      </a:endParaRPr>
                    </a:p>
                  </a:txBody>
                  <a:tcPr marL="91425" marR="91425" marT="91425" marB="91425"/>
                </a:tc>
                <a:tc>
                  <a:txBody>
                    <a:bodyPr/>
                    <a:lstStyle/>
                    <a:p>
                      <a:pPr marL="0" lvl="0" indent="0" algn="ctr" rtl="0">
                        <a:spcBef>
                          <a:spcPts val="0"/>
                        </a:spcBef>
                        <a:spcAft>
                          <a:spcPts val="0"/>
                        </a:spcAft>
                        <a:buNone/>
                      </a:pPr>
                      <a:endParaRPr sz="1200">
                        <a:solidFill>
                          <a:srgbClr val="F3F3F3"/>
                        </a:solidFill>
                      </a:endParaRPr>
                    </a:p>
                    <a:p>
                      <a:pPr marL="0" lvl="0" indent="0" algn="ctr" rtl="0">
                        <a:spcBef>
                          <a:spcPts val="0"/>
                        </a:spcBef>
                        <a:spcAft>
                          <a:spcPts val="0"/>
                        </a:spcAft>
                        <a:buNone/>
                      </a:pPr>
                      <a:r>
                        <a:rPr lang="en" sz="1200">
                          <a:solidFill>
                            <a:srgbClr val="F3F3F3"/>
                          </a:solidFill>
                        </a:rPr>
                        <a:t>Continues</a:t>
                      </a:r>
                      <a:endParaRPr sz="1200">
                        <a:solidFill>
                          <a:srgbClr val="F3F3F3"/>
                        </a:solidFill>
                      </a:endParaRPr>
                    </a:p>
                  </a:txBody>
                  <a:tcPr marL="91425" marR="91425" marT="91425" marB="91425"/>
                </a:tc>
                <a:extLst>
                  <a:ext uri="{0D108BD9-81ED-4DB2-BD59-A6C34878D82A}">
                    <a16:rowId xmlns:a16="http://schemas.microsoft.com/office/drawing/2014/main" val="10003"/>
                  </a:ext>
                </a:extLst>
              </a:tr>
              <a:tr h="448375">
                <a:tc>
                  <a:txBody>
                    <a:bodyPr/>
                    <a:lstStyle/>
                    <a:p>
                      <a:pPr marL="0" lvl="0" indent="0" algn="l" rtl="0">
                        <a:spcBef>
                          <a:spcPts val="0"/>
                        </a:spcBef>
                        <a:spcAft>
                          <a:spcPts val="0"/>
                        </a:spcAft>
                        <a:buNone/>
                      </a:pPr>
                      <a:endParaRPr>
                        <a:solidFill>
                          <a:srgbClr val="F3F3F3"/>
                        </a:solidFill>
                      </a:endParaRPr>
                    </a:p>
                  </a:txBody>
                  <a:tcPr marL="91425" marR="91425" marT="91425" marB="91425"/>
                </a:tc>
                <a:tc>
                  <a:txBody>
                    <a:bodyPr/>
                    <a:lstStyle/>
                    <a:p>
                      <a:pPr marL="0" lvl="0" indent="0" algn="l" rtl="0">
                        <a:spcBef>
                          <a:spcPts val="0"/>
                        </a:spcBef>
                        <a:spcAft>
                          <a:spcPts val="0"/>
                        </a:spcAft>
                        <a:buNone/>
                      </a:pPr>
                      <a:r>
                        <a:rPr lang="en" sz="1000">
                          <a:solidFill>
                            <a:srgbClr val="F3F3F3"/>
                          </a:solidFill>
                        </a:rPr>
                        <a:t>Young Infants (0 to 11 months)</a:t>
                      </a:r>
                      <a:endParaRPr sz="1000">
                        <a:solidFill>
                          <a:srgbClr val="F3F3F3"/>
                        </a:solidFill>
                      </a:endParaRPr>
                    </a:p>
                  </a:txBody>
                  <a:tcPr marL="91425" marR="91425" marT="91425" marB="91425"/>
                </a:tc>
                <a:tc>
                  <a:txBody>
                    <a:bodyPr/>
                    <a:lstStyle/>
                    <a:p>
                      <a:pPr marL="0" lvl="0" indent="0" algn="l" rtl="0">
                        <a:spcBef>
                          <a:spcPts val="0"/>
                        </a:spcBef>
                        <a:spcAft>
                          <a:spcPts val="0"/>
                        </a:spcAft>
                        <a:buNone/>
                      </a:pPr>
                      <a:r>
                        <a:rPr lang="en" sz="1000">
                          <a:solidFill>
                            <a:srgbClr val="F3F3F3"/>
                          </a:solidFill>
                        </a:rPr>
                        <a:t>Ages 3 to 4 years</a:t>
                      </a:r>
                      <a:endParaRPr sz="1000">
                        <a:solidFill>
                          <a:srgbClr val="F3F3F3"/>
                        </a:solidFill>
                      </a:endParaRPr>
                    </a:p>
                  </a:txBody>
                  <a:tcPr marL="91425" marR="91425" marT="91425" marB="91425"/>
                </a:tc>
                <a:tc>
                  <a:txBody>
                    <a:bodyPr/>
                    <a:lstStyle/>
                    <a:p>
                      <a:pPr marL="0" lvl="0" indent="0" algn="l" rtl="0">
                        <a:spcBef>
                          <a:spcPts val="0"/>
                        </a:spcBef>
                        <a:spcAft>
                          <a:spcPts val="0"/>
                        </a:spcAft>
                        <a:buNone/>
                      </a:pPr>
                      <a:r>
                        <a:rPr lang="en" sz="1000">
                          <a:solidFill>
                            <a:srgbClr val="F3F3F3"/>
                          </a:solidFill>
                        </a:rPr>
                        <a:t>Age 5 and Kindergarten</a:t>
                      </a:r>
                      <a:endParaRPr sz="1000">
                        <a:solidFill>
                          <a:srgbClr val="F3F3F3"/>
                        </a:solidFill>
                      </a:endParaRPr>
                    </a:p>
                  </a:txBody>
                  <a:tcPr marL="91425" marR="91425" marT="91425" marB="91425"/>
                </a:tc>
                <a:tc>
                  <a:txBody>
                    <a:bodyPr/>
                    <a:lstStyle/>
                    <a:p>
                      <a:pPr marL="0" lvl="0" indent="0" algn="l" rtl="0">
                        <a:spcBef>
                          <a:spcPts val="0"/>
                        </a:spcBef>
                        <a:spcAft>
                          <a:spcPts val="0"/>
                        </a:spcAft>
                        <a:buNone/>
                      </a:pPr>
                      <a:r>
                        <a:rPr lang="en" sz="1000">
                          <a:solidFill>
                            <a:srgbClr val="F3F3F3"/>
                          </a:solidFill>
                        </a:rPr>
                        <a:t>3rd Grade</a:t>
                      </a:r>
                      <a:endParaRPr sz="1000">
                        <a:solidFill>
                          <a:srgbClr val="F3F3F3"/>
                        </a:solidFill>
                      </a:endParaRPr>
                    </a:p>
                  </a:txBody>
                  <a:tcPr marL="91425" marR="91425" marT="91425" marB="91425"/>
                </a:tc>
                <a:extLst>
                  <a:ext uri="{0D108BD9-81ED-4DB2-BD59-A6C34878D82A}">
                    <a16:rowId xmlns:a16="http://schemas.microsoft.com/office/drawing/2014/main" val="10004"/>
                  </a:ext>
                </a:extLst>
              </a:tr>
            </a:tbl>
          </a:graphicData>
        </a:graphic>
      </p:graphicFrame>
      <p:sp>
        <p:nvSpPr>
          <p:cNvPr id="217" name="Google Shape;217;p25"/>
          <p:cNvSpPr/>
          <p:nvPr/>
        </p:nvSpPr>
        <p:spPr>
          <a:xfrm rot="-1828117">
            <a:off x="3385979" y="3723130"/>
            <a:ext cx="851368" cy="45910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5"/>
          <p:cNvSpPr/>
          <p:nvPr/>
        </p:nvSpPr>
        <p:spPr>
          <a:xfrm rot="-1828117">
            <a:off x="4781804" y="2957305"/>
            <a:ext cx="851368" cy="45910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5"/>
          <p:cNvSpPr/>
          <p:nvPr/>
        </p:nvSpPr>
        <p:spPr>
          <a:xfrm rot="-1828117">
            <a:off x="6172866" y="2291130"/>
            <a:ext cx="851368" cy="45910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5"/>
          <p:cNvSpPr/>
          <p:nvPr/>
        </p:nvSpPr>
        <p:spPr>
          <a:xfrm rot="-1828117">
            <a:off x="7563929" y="1533680"/>
            <a:ext cx="851368" cy="459102"/>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6"/>
          <p:cNvSpPr txBox="1">
            <a:spLocks noGrp="1"/>
          </p:cNvSpPr>
          <p:nvPr>
            <p:ph type="body" idx="1"/>
          </p:nvPr>
        </p:nvSpPr>
        <p:spPr>
          <a:xfrm>
            <a:off x="376900" y="181725"/>
            <a:ext cx="4950600" cy="84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Early Literacy Planning Tool Worksheet:    </a:t>
            </a:r>
            <a:r>
              <a:rPr lang="en" sz="1100" u="sng">
                <a:solidFill>
                  <a:schemeClr val="hlink"/>
                </a:solidFill>
                <a:latin typeface="Roboto"/>
                <a:ea typeface="Roboto"/>
                <a:cs typeface="Roboto"/>
                <a:sym typeface="Roboto"/>
                <a:hlinkClick r:id="rId3"/>
              </a:rPr>
              <a:t>This worksheet</a:t>
            </a:r>
            <a:r>
              <a:rPr lang="en" sz="1100">
                <a:solidFill>
                  <a:srgbClr val="D9D9D9"/>
                </a:solidFill>
                <a:latin typeface="Roboto"/>
                <a:ea typeface="Roboto"/>
                <a:cs typeface="Roboto"/>
                <a:sym typeface="Roboto"/>
              </a:rPr>
              <a:t> is a companion to the Early Literacy Planning Tool (ELPT). See the endnotes for directions on how to make use of it to be intentional about planning your storytimes. </a:t>
            </a:r>
            <a:endParaRPr sz="1100">
              <a:solidFill>
                <a:srgbClr val="D9D9D9"/>
              </a:solidFill>
            </a:endParaRPr>
          </a:p>
        </p:txBody>
      </p:sp>
      <p:sp>
        <p:nvSpPr>
          <p:cNvPr id="226" name="Google Shape;226;p26"/>
          <p:cNvSpPr txBox="1"/>
          <p:nvPr/>
        </p:nvSpPr>
        <p:spPr>
          <a:xfrm>
            <a:off x="5435050" y="129875"/>
            <a:ext cx="3213900" cy="84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b="1">
                <a:solidFill>
                  <a:srgbClr val="FFFFFF"/>
                </a:solidFill>
                <a:latin typeface="Roboto"/>
                <a:ea typeface="Roboto"/>
                <a:cs typeface="Roboto"/>
                <a:sym typeface="Roboto"/>
              </a:rPr>
              <a:t>ELPT Component:  </a:t>
            </a:r>
            <a:r>
              <a:rPr lang="en" sz="1200">
                <a:solidFill>
                  <a:srgbClr val="FFFFFF"/>
                </a:solidFill>
                <a:latin typeface="Roboto"/>
                <a:ea typeface="Roboto"/>
                <a:cs typeface="Roboto"/>
                <a:sym typeface="Roboto"/>
              </a:rPr>
              <a:t>Writing </a:t>
            </a:r>
            <a:endParaRPr sz="1200">
              <a:solidFill>
                <a:srgbClr val="FFFFFF"/>
              </a:solidFill>
              <a:latin typeface="Roboto"/>
              <a:ea typeface="Roboto"/>
              <a:cs typeface="Roboto"/>
              <a:sym typeface="Roboto"/>
            </a:endParaRPr>
          </a:p>
          <a:p>
            <a:pPr marL="0" lvl="0" indent="0" algn="l" rtl="0">
              <a:spcBef>
                <a:spcPts val="0"/>
              </a:spcBef>
              <a:spcAft>
                <a:spcPts val="0"/>
              </a:spcAft>
              <a:buNone/>
            </a:pPr>
            <a:r>
              <a:rPr lang="en" sz="1200" b="1">
                <a:solidFill>
                  <a:srgbClr val="FFFFFF"/>
                </a:solidFill>
                <a:latin typeface="Roboto"/>
                <a:ea typeface="Roboto"/>
                <a:cs typeface="Roboto"/>
                <a:sym typeface="Roboto"/>
              </a:rPr>
              <a:t>ELPT Goal: </a:t>
            </a:r>
            <a:r>
              <a:rPr lang="en" sz="1200">
                <a:solidFill>
                  <a:srgbClr val="FFFFFF"/>
                </a:solidFill>
                <a:latin typeface="Roboto"/>
                <a:ea typeface="Roboto"/>
                <a:cs typeface="Roboto"/>
                <a:sym typeface="Roboto"/>
              </a:rPr>
              <a:t>Children demonstrate alphabet knowledge </a:t>
            </a:r>
            <a:endParaRPr sz="1200">
              <a:solidFill>
                <a:srgbClr val="FFFFFF"/>
              </a:solidFill>
              <a:latin typeface="Roboto"/>
              <a:ea typeface="Roboto"/>
              <a:cs typeface="Roboto"/>
              <a:sym typeface="Roboto"/>
            </a:endParaRPr>
          </a:p>
          <a:p>
            <a:pPr marL="0" lvl="0" indent="0" algn="l" rtl="0">
              <a:spcBef>
                <a:spcPts val="0"/>
              </a:spcBef>
              <a:spcAft>
                <a:spcPts val="0"/>
              </a:spcAft>
              <a:buNone/>
            </a:pPr>
            <a:r>
              <a:rPr lang="en" sz="1100" b="1">
                <a:solidFill>
                  <a:srgbClr val="FFFFFF"/>
                </a:solidFill>
                <a:latin typeface="Roboto"/>
                <a:ea typeface="Roboto"/>
                <a:cs typeface="Roboto"/>
                <a:sym typeface="Roboto"/>
              </a:rPr>
              <a:t>SEL Skill: </a:t>
            </a:r>
            <a:endParaRPr sz="1100">
              <a:solidFill>
                <a:srgbClr val="FFFFFF"/>
              </a:solidFill>
              <a:latin typeface="Roboto"/>
              <a:ea typeface="Roboto"/>
              <a:cs typeface="Roboto"/>
              <a:sym typeface="Roboto"/>
            </a:endParaRPr>
          </a:p>
        </p:txBody>
      </p:sp>
      <p:graphicFrame>
        <p:nvGraphicFramePr>
          <p:cNvPr id="227" name="Google Shape;227;p26"/>
          <p:cNvGraphicFramePr/>
          <p:nvPr/>
        </p:nvGraphicFramePr>
        <p:xfrm>
          <a:off x="376900" y="1021850"/>
          <a:ext cx="3000000" cy="3000000"/>
        </p:xfrm>
        <a:graphic>
          <a:graphicData uri="http://schemas.openxmlformats.org/drawingml/2006/table">
            <a:tbl>
              <a:tblPr>
                <a:noFill/>
                <a:tableStyleId>{1F186B91-F0D4-42B7-966A-65403401ED0F}</a:tableStyleId>
              </a:tblPr>
              <a:tblGrid>
                <a:gridCol w="2757350">
                  <a:extLst>
                    <a:ext uri="{9D8B030D-6E8A-4147-A177-3AD203B41FA5}">
                      <a16:colId xmlns:a16="http://schemas.microsoft.com/office/drawing/2014/main" val="20000"/>
                    </a:ext>
                  </a:extLst>
                </a:gridCol>
                <a:gridCol w="2757350">
                  <a:extLst>
                    <a:ext uri="{9D8B030D-6E8A-4147-A177-3AD203B41FA5}">
                      <a16:colId xmlns:a16="http://schemas.microsoft.com/office/drawing/2014/main" val="20001"/>
                    </a:ext>
                  </a:extLst>
                </a:gridCol>
                <a:gridCol w="2757350">
                  <a:extLst>
                    <a:ext uri="{9D8B030D-6E8A-4147-A177-3AD203B41FA5}">
                      <a16:colId xmlns:a16="http://schemas.microsoft.com/office/drawing/2014/main" val="20002"/>
                    </a:ext>
                  </a:extLst>
                </a:gridCol>
              </a:tblGrid>
              <a:tr h="274025">
                <a:tc>
                  <a:txBody>
                    <a:bodyPr/>
                    <a:lstStyle/>
                    <a:p>
                      <a:pPr marL="0" lvl="0" indent="0" algn="l" rtl="0">
                        <a:spcBef>
                          <a:spcPts val="0"/>
                        </a:spcBef>
                        <a:spcAft>
                          <a:spcPts val="0"/>
                        </a:spcAft>
                        <a:buNone/>
                      </a:pPr>
                      <a:r>
                        <a:rPr lang="en" sz="800">
                          <a:solidFill>
                            <a:srgbClr val="F3F3F3"/>
                          </a:solidFill>
                        </a:rPr>
                        <a:t>Storytime Age Level</a:t>
                      </a:r>
                      <a:endParaRPr sz="800">
                        <a:solidFill>
                          <a:srgbClr val="F3F3F3"/>
                        </a:solidFill>
                      </a:endParaRPr>
                    </a:p>
                  </a:txBody>
                  <a:tcPr marL="91425" marR="91425" marT="91425" marB="91425"/>
                </a:tc>
                <a:tc>
                  <a:txBody>
                    <a:bodyPr/>
                    <a:lstStyle/>
                    <a:p>
                      <a:pPr marL="0" lvl="0" indent="0" algn="l" rtl="0">
                        <a:spcBef>
                          <a:spcPts val="0"/>
                        </a:spcBef>
                        <a:spcAft>
                          <a:spcPts val="0"/>
                        </a:spcAft>
                        <a:buNone/>
                      </a:pPr>
                      <a:r>
                        <a:rPr lang="en" sz="800">
                          <a:solidFill>
                            <a:srgbClr val="F3F3F3"/>
                          </a:solidFill>
                        </a:rPr>
                        <a:t>Your Strategy</a:t>
                      </a:r>
                      <a:endParaRPr sz="800">
                        <a:solidFill>
                          <a:srgbClr val="F3F3F3"/>
                        </a:solidFill>
                      </a:endParaRPr>
                    </a:p>
                  </a:txBody>
                  <a:tcPr marL="91425" marR="91425" marT="91425" marB="91425"/>
                </a:tc>
                <a:tc>
                  <a:txBody>
                    <a:bodyPr/>
                    <a:lstStyle/>
                    <a:p>
                      <a:pPr marL="0" lvl="0" indent="0" algn="l" rtl="0">
                        <a:spcBef>
                          <a:spcPts val="0"/>
                        </a:spcBef>
                        <a:spcAft>
                          <a:spcPts val="0"/>
                        </a:spcAft>
                        <a:buNone/>
                      </a:pPr>
                      <a:r>
                        <a:rPr lang="en" sz="800">
                          <a:solidFill>
                            <a:srgbClr val="F3F3F3"/>
                          </a:solidFill>
                        </a:rPr>
                        <a:t>Children’s Behavior</a:t>
                      </a:r>
                      <a:endParaRPr sz="800">
                        <a:solidFill>
                          <a:srgbClr val="F3F3F3"/>
                        </a:solidFill>
                      </a:endParaRPr>
                    </a:p>
                  </a:txBody>
                  <a:tcPr marL="91425" marR="91425" marT="91425" marB="91425"/>
                </a:tc>
                <a:extLst>
                  <a:ext uri="{0D108BD9-81ED-4DB2-BD59-A6C34878D82A}">
                    <a16:rowId xmlns:a16="http://schemas.microsoft.com/office/drawing/2014/main" val="10000"/>
                  </a:ext>
                </a:extLst>
              </a:tr>
              <a:tr h="569950">
                <a:tc>
                  <a:txBody>
                    <a:bodyPr/>
                    <a:lstStyle/>
                    <a:p>
                      <a:pPr marL="0" lvl="0" indent="0" algn="l" rtl="0">
                        <a:spcBef>
                          <a:spcPts val="0"/>
                        </a:spcBef>
                        <a:spcAft>
                          <a:spcPts val="0"/>
                        </a:spcAft>
                        <a:buNone/>
                      </a:pPr>
                      <a:r>
                        <a:rPr lang="en" sz="800">
                          <a:solidFill>
                            <a:srgbClr val="F3F3F3"/>
                          </a:solidFill>
                        </a:rPr>
                        <a:t>B – 18 months </a:t>
                      </a:r>
                      <a:endParaRPr sz="800">
                        <a:solidFill>
                          <a:srgbClr val="F3F3F3"/>
                        </a:solidFill>
                      </a:endParaRPr>
                    </a:p>
                  </a:txBody>
                  <a:tcPr marL="91425" marR="91425" marT="91425" marB="91425"/>
                </a:tc>
                <a:tc>
                  <a:txBody>
                    <a:bodyPr/>
                    <a:lstStyle/>
                    <a:p>
                      <a:pPr marL="0" lvl="0" indent="0" algn="l" rtl="0">
                        <a:spcBef>
                          <a:spcPts val="0"/>
                        </a:spcBef>
                        <a:spcAft>
                          <a:spcPts val="0"/>
                        </a:spcAft>
                        <a:buNone/>
                      </a:pPr>
                      <a:r>
                        <a:rPr lang="en" sz="800">
                          <a:solidFill>
                            <a:srgbClr val="F3F3F3"/>
                          </a:solidFill>
                        </a:rPr>
                        <a:t>Ask children to point out words and pictures in book in order to prompt children to think about the differences between words and pictures</a:t>
                      </a:r>
                      <a:endParaRPr sz="800">
                        <a:solidFill>
                          <a:srgbClr val="F3F3F3"/>
                        </a:solidFill>
                      </a:endParaRPr>
                    </a:p>
                  </a:txBody>
                  <a:tcPr marL="91425" marR="91425" marT="91425" marB="91425"/>
                </a:tc>
                <a:tc>
                  <a:txBody>
                    <a:bodyPr/>
                    <a:lstStyle/>
                    <a:p>
                      <a:pPr marL="0" lvl="0" indent="0" algn="l" rtl="0">
                        <a:spcBef>
                          <a:spcPts val="0"/>
                        </a:spcBef>
                        <a:spcAft>
                          <a:spcPts val="0"/>
                        </a:spcAft>
                        <a:buNone/>
                      </a:pPr>
                      <a:r>
                        <a:rPr lang="en" sz="800">
                          <a:solidFill>
                            <a:srgbClr val="F3F3F3"/>
                          </a:solidFill>
                        </a:rPr>
                        <a:t>Point to words in a book</a:t>
                      </a:r>
                      <a:endParaRPr sz="800">
                        <a:solidFill>
                          <a:srgbClr val="F3F3F3"/>
                        </a:solidFill>
                      </a:endParaRPr>
                    </a:p>
                  </a:txBody>
                  <a:tcPr marL="91425" marR="91425" marT="91425" marB="91425"/>
                </a:tc>
                <a:extLst>
                  <a:ext uri="{0D108BD9-81ED-4DB2-BD59-A6C34878D82A}">
                    <a16:rowId xmlns:a16="http://schemas.microsoft.com/office/drawing/2014/main" val="10001"/>
                  </a:ext>
                </a:extLst>
              </a:tr>
              <a:tr h="460325">
                <a:tc>
                  <a:txBody>
                    <a:bodyPr/>
                    <a:lstStyle/>
                    <a:p>
                      <a:pPr marL="0" lvl="0" indent="0" algn="l" rtl="0">
                        <a:spcBef>
                          <a:spcPts val="0"/>
                        </a:spcBef>
                        <a:spcAft>
                          <a:spcPts val="0"/>
                        </a:spcAft>
                        <a:buNone/>
                      </a:pPr>
                      <a:r>
                        <a:rPr lang="en" sz="800">
                          <a:solidFill>
                            <a:srgbClr val="F3F3F3"/>
                          </a:solidFill>
                        </a:rPr>
                        <a:t>18 – 36 months </a:t>
                      </a:r>
                      <a:endParaRPr sz="800">
                        <a:solidFill>
                          <a:srgbClr val="F3F3F3"/>
                        </a:solidFill>
                      </a:endParaRPr>
                    </a:p>
                    <a:p>
                      <a:pPr marL="0" lvl="0" indent="0" algn="l" rtl="0">
                        <a:spcBef>
                          <a:spcPts val="0"/>
                        </a:spcBef>
                        <a:spcAft>
                          <a:spcPts val="0"/>
                        </a:spcAft>
                        <a:buNone/>
                      </a:pPr>
                      <a:endParaRPr sz="800">
                        <a:solidFill>
                          <a:srgbClr val="F3F3F3"/>
                        </a:solidFill>
                      </a:endParaRPr>
                    </a:p>
                  </a:txBody>
                  <a:tcPr marL="91425" marR="91425" marT="91425" marB="91425"/>
                </a:tc>
                <a:tc>
                  <a:txBody>
                    <a:bodyPr/>
                    <a:lstStyle/>
                    <a:p>
                      <a:pPr marL="0" lvl="0" indent="0" algn="l" rtl="0">
                        <a:spcBef>
                          <a:spcPts val="0"/>
                        </a:spcBef>
                        <a:spcAft>
                          <a:spcPts val="0"/>
                        </a:spcAft>
                        <a:buNone/>
                      </a:pPr>
                      <a:r>
                        <a:rPr lang="en" sz="800">
                          <a:solidFill>
                            <a:srgbClr val="F3F3F3"/>
                          </a:solidFill>
                        </a:rPr>
                        <a:t>Asks children about attempts to produce written, age-appropriate materials. </a:t>
                      </a:r>
                      <a:endParaRPr sz="800">
                        <a:solidFill>
                          <a:srgbClr val="F3F3F3"/>
                        </a:solidFill>
                      </a:endParaRPr>
                    </a:p>
                  </a:txBody>
                  <a:tcPr marL="91425" marR="91425" marT="91425" marB="91425"/>
                </a:tc>
                <a:tc>
                  <a:txBody>
                    <a:bodyPr/>
                    <a:lstStyle/>
                    <a:p>
                      <a:pPr marL="0" lvl="0" indent="0" algn="l" rtl="0">
                        <a:spcBef>
                          <a:spcPts val="0"/>
                        </a:spcBef>
                        <a:spcAft>
                          <a:spcPts val="0"/>
                        </a:spcAft>
                        <a:buNone/>
                      </a:pPr>
                      <a:r>
                        <a:rPr lang="en" sz="800">
                          <a:solidFill>
                            <a:srgbClr val="F3F3F3"/>
                          </a:solidFill>
                        </a:rPr>
                        <a:t>Scribble and make marks on paper purposefully.</a:t>
                      </a:r>
                      <a:endParaRPr sz="800">
                        <a:solidFill>
                          <a:srgbClr val="F3F3F3"/>
                        </a:solidFill>
                      </a:endParaRPr>
                    </a:p>
                    <a:p>
                      <a:pPr marL="0" lvl="0" indent="0" algn="l" rtl="0">
                        <a:spcBef>
                          <a:spcPts val="0"/>
                        </a:spcBef>
                        <a:spcAft>
                          <a:spcPts val="0"/>
                        </a:spcAft>
                        <a:buNone/>
                      </a:pPr>
                      <a:endParaRPr sz="800">
                        <a:solidFill>
                          <a:srgbClr val="F3F3F3"/>
                        </a:solidFill>
                      </a:endParaRPr>
                    </a:p>
                  </a:txBody>
                  <a:tcPr marL="91425" marR="91425" marT="91425" marB="91425"/>
                </a:tc>
                <a:extLst>
                  <a:ext uri="{0D108BD9-81ED-4DB2-BD59-A6C34878D82A}">
                    <a16:rowId xmlns:a16="http://schemas.microsoft.com/office/drawing/2014/main" val="10002"/>
                  </a:ext>
                </a:extLst>
              </a:tr>
              <a:tr h="898775">
                <a:tc>
                  <a:txBody>
                    <a:bodyPr/>
                    <a:lstStyle/>
                    <a:p>
                      <a:pPr marL="0" lvl="0" indent="0" algn="l" rtl="0">
                        <a:spcBef>
                          <a:spcPts val="0"/>
                        </a:spcBef>
                        <a:spcAft>
                          <a:spcPts val="0"/>
                        </a:spcAft>
                        <a:buNone/>
                      </a:pPr>
                      <a:r>
                        <a:rPr lang="en" sz="800">
                          <a:solidFill>
                            <a:srgbClr val="F3F3F3"/>
                          </a:solidFill>
                        </a:rPr>
                        <a:t>36 – 60 months</a:t>
                      </a:r>
                      <a:endParaRPr sz="800">
                        <a:solidFill>
                          <a:srgbClr val="F3F3F3"/>
                        </a:solidFill>
                      </a:endParaRPr>
                    </a:p>
                  </a:txBody>
                  <a:tcPr marL="91425" marR="91425" marT="91425" marB="91425"/>
                </a:tc>
                <a:tc>
                  <a:txBody>
                    <a:bodyPr/>
                    <a:lstStyle/>
                    <a:p>
                      <a:pPr marL="0" lvl="0" indent="0" algn="l" rtl="0">
                        <a:spcBef>
                          <a:spcPts val="0"/>
                        </a:spcBef>
                        <a:spcAft>
                          <a:spcPts val="0"/>
                        </a:spcAft>
                        <a:buNone/>
                      </a:pPr>
                      <a:r>
                        <a:rPr lang="en" sz="800">
                          <a:solidFill>
                            <a:srgbClr val="F3F3F3"/>
                          </a:solidFill>
                        </a:rPr>
                        <a:t>Incorporates drawing into storytime activities. </a:t>
                      </a:r>
                      <a:endParaRPr sz="800">
                        <a:solidFill>
                          <a:srgbClr val="F3F3F3"/>
                        </a:solidFill>
                      </a:endParaRPr>
                    </a:p>
                    <a:p>
                      <a:pPr marL="0" lvl="0" indent="0" algn="l" rtl="0">
                        <a:spcBef>
                          <a:spcPts val="0"/>
                        </a:spcBef>
                        <a:spcAft>
                          <a:spcPts val="0"/>
                        </a:spcAft>
                        <a:buNone/>
                      </a:pPr>
                      <a:r>
                        <a:rPr lang="en" sz="800">
                          <a:solidFill>
                            <a:srgbClr val="F3F3F3"/>
                          </a:solidFill>
                        </a:rPr>
                        <a:t>Provides activities that encourage drawing basic geometric shapes </a:t>
                      </a:r>
                      <a:endParaRPr sz="800">
                        <a:solidFill>
                          <a:srgbClr val="F3F3F3"/>
                        </a:solidFill>
                      </a:endParaRPr>
                    </a:p>
                    <a:p>
                      <a:pPr marL="0" lvl="0" indent="0" algn="l" rtl="0">
                        <a:spcBef>
                          <a:spcPts val="0"/>
                        </a:spcBef>
                        <a:spcAft>
                          <a:spcPts val="0"/>
                        </a:spcAft>
                        <a:buNone/>
                      </a:pPr>
                      <a:r>
                        <a:rPr lang="en" sz="800">
                          <a:solidFill>
                            <a:srgbClr val="F3F3F3"/>
                          </a:solidFill>
                        </a:rPr>
                        <a:t>Provides activities that encourage pretend writing </a:t>
                      </a:r>
                      <a:endParaRPr sz="800">
                        <a:solidFill>
                          <a:srgbClr val="F3F3F3"/>
                        </a:solidFill>
                      </a:endParaRPr>
                    </a:p>
                    <a:p>
                      <a:pPr marL="0" lvl="0" indent="0" algn="l" rtl="0">
                        <a:spcBef>
                          <a:spcPts val="0"/>
                        </a:spcBef>
                        <a:spcAft>
                          <a:spcPts val="0"/>
                        </a:spcAft>
                        <a:buNone/>
                      </a:pPr>
                      <a:endParaRPr sz="800">
                        <a:solidFill>
                          <a:srgbClr val="F3F3F3"/>
                        </a:solidFill>
                      </a:endParaRPr>
                    </a:p>
                  </a:txBody>
                  <a:tcPr marL="91425" marR="91425" marT="91425" marB="91425"/>
                </a:tc>
                <a:tc>
                  <a:txBody>
                    <a:bodyPr/>
                    <a:lstStyle/>
                    <a:p>
                      <a:pPr marL="0" lvl="0" indent="0" algn="l" rtl="0">
                        <a:spcBef>
                          <a:spcPts val="0"/>
                        </a:spcBef>
                        <a:spcAft>
                          <a:spcPts val="0"/>
                        </a:spcAft>
                        <a:buNone/>
                      </a:pPr>
                      <a:r>
                        <a:rPr lang="en" sz="800">
                          <a:solidFill>
                            <a:srgbClr val="F3F3F3"/>
                          </a:solidFill>
                        </a:rPr>
                        <a:t>Begin to draw representational figures.       </a:t>
                      </a:r>
                      <a:endParaRPr sz="800">
                        <a:solidFill>
                          <a:srgbClr val="F3F3F3"/>
                        </a:solidFill>
                      </a:endParaRPr>
                    </a:p>
                    <a:p>
                      <a:pPr marL="0" lvl="0" indent="0" algn="l" rtl="0">
                        <a:spcBef>
                          <a:spcPts val="0"/>
                        </a:spcBef>
                        <a:spcAft>
                          <a:spcPts val="0"/>
                        </a:spcAft>
                        <a:buNone/>
                      </a:pPr>
                      <a:r>
                        <a:rPr lang="en" sz="800">
                          <a:solidFill>
                            <a:srgbClr val="F3F3F3"/>
                          </a:solidFill>
                        </a:rPr>
                        <a:t>Draws basic shapes.                                             </a:t>
                      </a:r>
                      <a:endParaRPr sz="800">
                        <a:solidFill>
                          <a:srgbClr val="F3F3F3"/>
                        </a:solidFill>
                      </a:endParaRPr>
                    </a:p>
                    <a:p>
                      <a:pPr marL="0" lvl="0" indent="0" algn="l" rtl="0">
                        <a:spcBef>
                          <a:spcPts val="0"/>
                        </a:spcBef>
                        <a:spcAft>
                          <a:spcPts val="0"/>
                        </a:spcAft>
                        <a:buNone/>
                      </a:pPr>
                      <a:r>
                        <a:rPr lang="en" sz="800">
                          <a:solidFill>
                            <a:srgbClr val="F3F3F3"/>
                          </a:solidFill>
                        </a:rPr>
                        <a:t>Use pretend writing activities to show print conventions in primary language</a:t>
                      </a:r>
                      <a:endParaRPr sz="800">
                        <a:solidFill>
                          <a:srgbClr val="F3F3F3"/>
                        </a:solidFill>
                      </a:endParaRPr>
                    </a:p>
                    <a:p>
                      <a:pPr marL="0" lvl="0" indent="0" algn="l" rtl="0">
                        <a:spcBef>
                          <a:spcPts val="0"/>
                        </a:spcBef>
                        <a:spcAft>
                          <a:spcPts val="0"/>
                        </a:spcAft>
                        <a:buNone/>
                      </a:pPr>
                      <a:endParaRPr sz="800">
                        <a:solidFill>
                          <a:srgbClr val="F3F3F3"/>
                        </a:solidFill>
                      </a:endParaRPr>
                    </a:p>
                  </a:txBody>
                  <a:tcPr marL="91425" marR="91425" marT="91425" marB="91425"/>
                </a:tc>
                <a:extLst>
                  <a:ext uri="{0D108BD9-81ED-4DB2-BD59-A6C34878D82A}">
                    <a16:rowId xmlns:a16="http://schemas.microsoft.com/office/drawing/2014/main" val="10003"/>
                  </a:ext>
                </a:extLst>
              </a:tr>
            </a:tbl>
          </a:graphicData>
        </a:graphic>
      </p:graphicFrame>
      <p:sp>
        <p:nvSpPr>
          <p:cNvPr id="228" name="Google Shape;228;p26"/>
          <p:cNvSpPr txBox="1"/>
          <p:nvPr/>
        </p:nvSpPr>
        <p:spPr>
          <a:xfrm>
            <a:off x="376775" y="3257575"/>
            <a:ext cx="8700300" cy="1769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b="1">
                <a:solidFill>
                  <a:srgbClr val="F3F3F3"/>
                </a:solidFill>
                <a:latin typeface="Roboto"/>
                <a:ea typeface="Roboto"/>
                <a:cs typeface="Roboto"/>
                <a:sym typeface="Roboto"/>
              </a:rPr>
              <a:t>Storytime Item:</a:t>
            </a:r>
            <a:r>
              <a:rPr lang="en" sz="1100">
                <a:solidFill>
                  <a:srgbClr val="F3F3F3"/>
                </a:solidFill>
                <a:latin typeface="Roboto"/>
                <a:ea typeface="Roboto"/>
                <a:cs typeface="Roboto"/>
                <a:sym typeface="Roboto"/>
              </a:rPr>
              <a:t> (book, song, movement activity, flannel board, craft, etc.):  Can I Be Your Dog? By Troy Cummings </a:t>
            </a:r>
            <a:endParaRPr sz="1100">
              <a:solidFill>
                <a:srgbClr val="F3F3F3"/>
              </a:solidFill>
              <a:latin typeface="Roboto"/>
              <a:ea typeface="Roboto"/>
              <a:cs typeface="Roboto"/>
              <a:sym typeface="Roboto"/>
            </a:endParaRPr>
          </a:p>
          <a:p>
            <a:pPr marL="0" lvl="0" indent="0" algn="l" rtl="0">
              <a:spcBef>
                <a:spcPts val="0"/>
              </a:spcBef>
              <a:spcAft>
                <a:spcPts val="0"/>
              </a:spcAft>
              <a:buNone/>
            </a:pPr>
            <a:r>
              <a:rPr lang="en" sz="1100" b="1">
                <a:solidFill>
                  <a:srgbClr val="F3F3F3"/>
                </a:solidFill>
                <a:latin typeface="Roboto"/>
                <a:ea typeface="Roboto"/>
                <a:cs typeface="Roboto"/>
                <a:sym typeface="Roboto"/>
              </a:rPr>
              <a:t>Activity</a:t>
            </a:r>
            <a:r>
              <a:rPr lang="en" sz="1100">
                <a:solidFill>
                  <a:srgbClr val="F3F3F3"/>
                </a:solidFill>
                <a:latin typeface="Roboto"/>
                <a:ea typeface="Roboto"/>
                <a:cs typeface="Roboto"/>
                <a:sym typeface="Roboto"/>
              </a:rPr>
              <a:t>: (What you are doing with the item? How could you make it more interactive?): </a:t>
            </a:r>
            <a:endParaRPr sz="1100">
              <a:solidFill>
                <a:srgbClr val="F3F3F3"/>
              </a:solidFill>
              <a:latin typeface="Roboto"/>
              <a:ea typeface="Roboto"/>
              <a:cs typeface="Roboto"/>
              <a:sym typeface="Roboto"/>
            </a:endParaRPr>
          </a:p>
          <a:p>
            <a:pPr marL="0" lvl="0" indent="0" algn="l" rtl="0">
              <a:spcBef>
                <a:spcPts val="0"/>
              </a:spcBef>
              <a:spcAft>
                <a:spcPts val="0"/>
              </a:spcAft>
              <a:buNone/>
            </a:pPr>
            <a:r>
              <a:rPr lang="en" sz="1100">
                <a:solidFill>
                  <a:srgbClr val="F3F3F3"/>
                </a:solidFill>
                <a:latin typeface="Roboto"/>
                <a:ea typeface="Roboto"/>
                <a:cs typeface="Roboto"/>
                <a:sym typeface="Roboto"/>
              </a:rPr>
              <a:t>*Pretending you are an animal, write a letter (or postcard) asking for a home? Younger children can dictate to an adult or older sibling and add pictures.  *Draw a picture of the dog happy in his new home.  *Draw a map of all the different places the dog wanted to live and retell the story with the map. </a:t>
            </a:r>
            <a:endParaRPr sz="1100">
              <a:solidFill>
                <a:srgbClr val="F3F3F3"/>
              </a:solidFill>
              <a:latin typeface="Roboto"/>
              <a:ea typeface="Roboto"/>
              <a:cs typeface="Roboto"/>
              <a:sym typeface="Roboto"/>
            </a:endParaRPr>
          </a:p>
          <a:p>
            <a:pPr marL="0" lvl="0" indent="0" algn="l" rtl="0">
              <a:spcBef>
                <a:spcPts val="0"/>
              </a:spcBef>
              <a:spcAft>
                <a:spcPts val="0"/>
              </a:spcAft>
              <a:buNone/>
            </a:pPr>
            <a:r>
              <a:rPr lang="en" sz="1100">
                <a:solidFill>
                  <a:srgbClr val="F3F3F3"/>
                </a:solidFill>
                <a:latin typeface="Roboto"/>
                <a:ea typeface="Roboto"/>
                <a:cs typeface="Roboto"/>
                <a:sym typeface="Roboto"/>
              </a:rPr>
              <a:t> </a:t>
            </a:r>
            <a:endParaRPr sz="1100">
              <a:solidFill>
                <a:srgbClr val="F3F3F3"/>
              </a:solidFill>
              <a:latin typeface="Roboto"/>
              <a:ea typeface="Roboto"/>
              <a:cs typeface="Roboto"/>
              <a:sym typeface="Roboto"/>
            </a:endParaRPr>
          </a:p>
          <a:p>
            <a:pPr marL="0" lvl="0" indent="0" algn="l" rtl="0">
              <a:spcBef>
                <a:spcPts val="0"/>
              </a:spcBef>
              <a:spcAft>
                <a:spcPts val="0"/>
              </a:spcAft>
              <a:buNone/>
            </a:pPr>
            <a:endParaRPr sz="1100" b="1">
              <a:solidFill>
                <a:srgbClr val="F3F3F3"/>
              </a:solidFill>
              <a:latin typeface="Roboto"/>
              <a:ea typeface="Roboto"/>
              <a:cs typeface="Roboto"/>
              <a:sym typeface="Roboto"/>
            </a:endParaRPr>
          </a:p>
          <a:p>
            <a:pPr marL="0" lvl="0" indent="0" algn="l" rtl="0">
              <a:spcBef>
                <a:spcPts val="0"/>
              </a:spcBef>
              <a:spcAft>
                <a:spcPts val="0"/>
              </a:spcAft>
              <a:buNone/>
            </a:pPr>
            <a:r>
              <a:rPr lang="en" sz="1100" b="1">
                <a:solidFill>
                  <a:srgbClr val="F3F3F3"/>
                </a:solidFill>
                <a:latin typeface="Roboto"/>
                <a:ea typeface="Roboto"/>
                <a:cs typeface="Roboto"/>
                <a:sym typeface="Roboto"/>
              </a:rPr>
              <a:t>Tip to share with parents/caregivers:</a:t>
            </a:r>
            <a:endParaRPr sz="1100" b="1">
              <a:solidFill>
                <a:srgbClr val="F3F3F3"/>
              </a:solidFill>
              <a:latin typeface="Roboto"/>
              <a:ea typeface="Roboto"/>
              <a:cs typeface="Roboto"/>
              <a:sym typeface="Roboto"/>
            </a:endParaRPr>
          </a:p>
          <a:p>
            <a:pPr marL="0" lvl="0" indent="0" algn="l" rtl="0">
              <a:spcBef>
                <a:spcPts val="0"/>
              </a:spcBef>
              <a:spcAft>
                <a:spcPts val="0"/>
              </a:spcAft>
              <a:buNone/>
            </a:pPr>
            <a:r>
              <a:rPr lang="en" sz="1100">
                <a:solidFill>
                  <a:srgbClr val="F3F3F3"/>
                </a:solidFill>
                <a:latin typeface="Roboto"/>
                <a:ea typeface="Roboto"/>
                <a:cs typeface="Roboto"/>
                <a:sym typeface="Roboto"/>
              </a:rPr>
              <a:t>Before children learn actual letters, they are aware of shapes.  </a:t>
            </a:r>
            <a:endParaRPr sz="1100">
              <a:solidFill>
                <a:srgbClr val="F3F3F3"/>
              </a:solidFill>
              <a:latin typeface="Roboto"/>
              <a:ea typeface="Roboto"/>
              <a:cs typeface="Roboto"/>
              <a:sym typeface="Roboto"/>
            </a:endParaRPr>
          </a:p>
          <a:p>
            <a:pPr marL="0" lvl="0" indent="0" algn="l" rtl="0">
              <a:spcBef>
                <a:spcPts val="0"/>
              </a:spcBef>
              <a:spcAft>
                <a:spcPts val="0"/>
              </a:spcAft>
              <a:buNone/>
            </a:pPr>
            <a:r>
              <a:rPr lang="en" sz="1100">
                <a:solidFill>
                  <a:srgbClr val="F3F3F3"/>
                </a:solidFill>
                <a:latin typeface="Roboto"/>
                <a:ea typeface="Roboto"/>
                <a:cs typeface="Roboto"/>
                <a:sym typeface="Roboto"/>
              </a:rPr>
              <a:t>Writing has a natural progression. Scribbles progress to letter-like shapes followed by actual letters. Provide opportunities for practice.  </a:t>
            </a:r>
            <a:endParaRPr sz="1100">
              <a:solidFill>
                <a:srgbClr val="F3F3F3"/>
              </a:solidFill>
              <a:latin typeface="Roboto"/>
              <a:ea typeface="Roboto"/>
              <a:cs typeface="Roboto"/>
              <a:sym typeface="Roboto"/>
            </a:endParaRPr>
          </a:p>
          <a:p>
            <a:pPr marL="0" lvl="0" indent="0" algn="l" rtl="0">
              <a:spcBef>
                <a:spcPts val="0"/>
              </a:spcBef>
              <a:spcAft>
                <a:spcPts val="0"/>
              </a:spcAft>
              <a:buNone/>
            </a:pPr>
            <a:r>
              <a:rPr lang="en" sz="1100">
                <a:solidFill>
                  <a:srgbClr val="F3F3F3"/>
                </a:solidFill>
                <a:latin typeface="Roboto"/>
                <a:ea typeface="Roboto"/>
                <a:cs typeface="Roboto"/>
                <a:sym typeface="Roboto"/>
              </a:rPr>
              <a:t> </a:t>
            </a:r>
            <a:endParaRPr sz="1100">
              <a:solidFill>
                <a:srgbClr val="F3F3F3"/>
              </a:solidFill>
              <a:latin typeface="Roboto"/>
              <a:ea typeface="Roboto"/>
              <a:cs typeface="Roboto"/>
              <a:sym typeface="Roboto"/>
            </a:endParaRPr>
          </a:p>
          <a:p>
            <a:pPr marL="0" lvl="0" indent="0" algn="l" rtl="0">
              <a:spcBef>
                <a:spcPts val="0"/>
              </a:spcBef>
              <a:spcAft>
                <a:spcPts val="0"/>
              </a:spcAft>
              <a:buNone/>
            </a:pPr>
            <a:endParaRPr sz="1100">
              <a:solidFill>
                <a:srgbClr val="F3F3F3"/>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7"/>
          <p:cNvSpPr txBox="1"/>
          <p:nvPr/>
        </p:nvSpPr>
        <p:spPr>
          <a:xfrm>
            <a:off x="315650" y="315650"/>
            <a:ext cx="8531700" cy="458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latin typeface="Roboto"/>
              <a:ea typeface="Roboto"/>
              <a:cs typeface="Roboto"/>
              <a:sym typeface="Roboto"/>
            </a:endParaRPr>
          </a:p>
        </p:txBody>
      </p:sp>
      <p:graphicFrame>
        <p:nvGraphicFramePr>
          <p:cNvPr id="234" name="Google Shape;234;p27"/>
          <p:cNvGraphicFramePr/>
          <p:nvPr/>
        </p:nvGraphicFramePr>
        <p:xfrm>
          <a:off x="152400" y="152400"/>
          <a:ext cx="3000000" cy="3000000"/>
        </p:xfrm>
        <a:graphic>
          <a:graphicData uri="http://schemas.openxmlformats.org/drawingml/2006/table">
            <a:tbl>
              <a:tblPr>
                <a:noFill/>
                <a:tableStyleId>{C4A18078-A637-483F-BC09-AF79A89DC11B}</a:tableStyleId>
              </a:tblPr>
              <a:tblGrid>
                <a:gridCol w="1667700">
                  <a:extLst>
                    <a:ext uri="{9D8B030D-6E8A-4147-A177-3AD203B41FA5}">
                      <a16:colId xmlns:a16="http://schemas.microsoft.com/office/drawing/2014/main" val="20000"/>
                    </a:ext>
                  </a:extLst>
                </a:gridCol>
                <a:gridCol w="1667700">
                  <a:extLst>
                    <a:ext uri="{9D8B030D-6E8A-4147-A177-3AD203B41FA5}">
                      <a16:colId xmlns:a16="http://schemas.microsoft.com/office/drawing/2014/main" val="20001"/>
                    </a:ext>
                  </a:extLst>
                </a:gridCol>
                <a:gridCol w="1676575">
                  <a:extLst>
                    <a:ext uri="{9D8B030D-6E8A-4147-A177-3AD203B41FA5}">
                      <a16:colId xmlns:a16="http://schemas.microsoft.com/office/drawing/2014/main" val="20002"/>
                    </a:ext>
                  </a:extLst>
                </a:gridCol>
                <a:gridCol w="1676575">
                  <a:extLst>
                    <a:ext uri="{9D8B030D-6E8A-4147-A177-3AD203B41FA5}">
                      <a16:colId xmlns:a16="http://schemas.microsoft.com/office/drawing/2014/main" val="20003"/>
                    </a:ext>
                  </a:extLst>
                </a:gridCol>
                <a:gridCol w="1676575">
                  <a:extLst>
                    <a:ext uri="{9D8B030D-6E8A-4147-A177-3AD203B41FA5}">
                      <a16:colId xmlns:a16="http://schemas.microsoft.com/office/drawing/2014/main" val="20004"/>
                    </a:ext>
                  </a:extLst>
                </a:gridCol>
              </a:tblGrid>
              <a:tr h="927825">
                <a:tc>
                  <a:txBody>
                    <a:bodyPr/>
                    <a:lstStyle/>
                    <a:p>
                      <a:pPr marL="0" lvl="0" indent="0" algn="ctr" rtl="0">
                        <a:lnSpc>
                          <a:spcPct val="115000"/>
                        </a:lnSpc>
                        <a:spcBef>
                          <a:spcPts val="0"/>
                        </a:spcBef>
                        <a:spcAft>
                          <a:spcPts val="0"/>
                        </a:spcAft>
                        <a:buNone/>
                      </a:pPr>
                      <a:r>
                        <a:rPr lang="en" sz="1200" b="1">
                          <a:solidFill>
                            <a:srgbClr val="EFEFEF"/>
                          </a:solidFill>
                        </a:rPr>
                        <a:t>Self-Awareness</a:t>
                      </a:r>
                      <a:endParaRPr sz="1200" b="1">
                        <a:solidFill>
                          <a:srgbClr val="EFEFEF"/>
                        </a:solidFill>
                      </a:endParaRPr>
                    </a:p>
                  </a:txBody>
                  <a:tcPr marL="68575" marR="68575" marT="91425" marB="91425">
                    <a:lnL w="12650" cap="flat" cmpd="sng">
                      <a:solidFill>
                        <a:srgbClr val="EFEFEF"/>
                      </a:solidFill>
                      <a:prstDash val="solid"/>
                      <a:round/>
                      <a:headEnd type="none" w="sm" len="sm"/>
                      <a:tailEnd type="none" w="sm" len="sm"/>
                    </a:lnL>
                    <a:lnR w="12650" cap="flat" cmpd="sng">
                      <a:solidFill>
                        <a:srgbClr val="EFEFEF"/>
                      </a:solidFill>
                      <a:prstDash val="solid"/>
                      <a:round/>
                      <a:headEnd type="none" w="sm" len="sm"/>
                      <a:tailEnd type="none" w="sm" len="sm"/>
                    </a:lnR>
                    <a:lnT w="12650" cap="flat" cmpd="sng">
                      <a:solidFill>
                        <a:srgbClr val="EFEFEF"/>
                      </a:solidFill>
                      <a:prstDash val="solid"/>
                      <a:round/>
                      <a:headEnd type="none" w="sm" len="sm"/>
                      <a:tailEnd type="none" w="sm" len="sm"/>
                    </a:lnT>
                    <a:lnB w="12650" cap="flat" cmpd="sng">
                      <a:solidFill>
                        <a:srgbClr val="EFEFE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EFEFEF"/>
                          </a:solidFill>
                        </a:rPr>
                        <a:t>Self-Management</a:t>
                      </a:r>
                      <a:endParaRPr sz="1200" b="1">
                        <a:solidFill>
                          <a:srgbClr val="EFEFEF"/>
                        </a:solidFill>
                      </a:endParaRPr>
                    </a:p>
                  </a:txBody>
                  <a:tcPr marL="68575" marR="68575" marT="91425" marB="91425">
                    <a:lnL w="12650" cap="flat" cmpd="sng">
                      <a:solidFill>
                        <a:srgbClr val="EFEFEF"/>
                      </a:solidFill>
                      <a:prstDash val="solid"/>
                      <a:round/>
                      <a:headEnd type="none" w="sm" len="sm"/>
                      <a:tailEnd type="none" w="sm" len="sm"/>
                    </a:lnL>
                    <a:lnR w="12650" cap="flat" cmpd="sng">
                      <a:solidFill>
                        <a:srgbClr val="EFEFEF"/>
                      </a:solidFill>
                      <a:prstDash val="solid"/>
                      <a:round/>
                      <a:headEnd type="none" w="sm" len="sm"/>
                      <a:tailEnd type="none" w="sm" len="sm"/>
                    </a:lnR>
                    <a:lnT w="12650" cap="flat" cmpd="sng">
                      <a:solidFill>
                        <a:srgbClr val="EFEFEF"/>
                      </a:solidFill>
                      <a:prstDash val="solid"/>
                      <a:round/>
                      <a:headEnd type="none" w="sm" len="sm"/>
                      <a:tailEnd type="none" w="sm" len="sm"/>
                    </a:lnT>
                    <a:lnB w="12650" cap="flat" cmpd="sng">
                      <a:solidFill>
                        <a:srgbClr val="EFEFE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EFEFEF"/>
                          </a:solidFill>
                        </a:rPr>
                        <a:t>Social Awareness</a:t>
                      </a:r>
                      <a:endParaRPr sz="1200" b="1">
                        <a:solidFill>
                          <a:srgbClr val="EFEFEF"/>
                        </a:solidFill>
                      </a:endParaRPr>
                    </a:p>
                  </a:txBody>
                  <a:tcPr marL="68575" marR="68575" marT="91425" marB="91425">
                    <a:lnL w="12650" cap="flat" cmpd="sng">
                      <a:solidFill>
                        <a:srgbClr val="EFEFEF"/>
                      </a:solidFill>
                      <a:prstDash val="solid"/>
                      <a:round/>
                      <a:headEnd type="none" w="sm" len="sm"/>
                      <a:tailEnd type="none" w="sm" len="sm"/>
                    </a:lnL>
                    <a:lnR w="12650" cap="flat" cmpd="sng">
                      <a:solidFill>
                        <a:srgbClr val="EFEFEF"/>
                      </a:solidFill>
                      <a:prstDash val="solid"/>
                      <a:round/>
                      <a:headEnd type="none" w="sm" len="sm"/>
                      <a:tailEnd type="none" w="sm" len="sm"/>
                    </a:lnR>
                    <a:lnT w="12650" cap="flat" cmpd="sng">
                      <a:solidFill>
                        <a:srgbClr val="EFEFEF"/>
                      </a:solidFill>
                      <a:prstDash val="solid"/>
                      <a:round/>
                      <a:headEnd type="none" w="sm" len="sm"/>
                      <a:tailEnd type="none" w="sm" len="sm"/>
                    </a:lnT>
                    <a:lnB w="12650" cap="flat" cmpd="sng">
                      <a:solidFill>
                        <a:srgbClr val="EFEFE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EFEFEF"/>
                          </a:solidFill>
                        </a:rPr>
                        <a:t>Relationship Skills</a:t>
                      </a:r>
                      <a:endParaRPr sz="1200" b="1">
                        <a:solidFill>
                          <a:srgbClr val="EFEFEF"/>
                        </a:solidFill>
                      </a:endParaRPr>
                    </a:p>
                  </a:txBody>
                  <a:tcPr marL="68575" marR="68575" marT="91425" marB="91425">
                    <a:lnL w="12650" cap="flat" cmpd="sng">
                      <a:solidFill>
                        <a:srgbClr val="EFEFEF"/>
                      </a:solidFill>
                      <a:prstDash val="solid"/>
                      <a:round/>
                      <a:headEnd type="none" w="sm" len="sm"/>
                      <a:tailEnd type="none" w="sm" len="sm"/>
                    </a:lnL>
                    <a:lnR w="12650" cap="flat" cmpd="sng">
                      <a:solidFill>
                        <a:srgbClr val="EFEFEF"/>
                      </a:solidFill>
                      <a:prstDash val="solid"/>
                      <a:round/>
                      <a:headEnd type="none" w="sm" len="sm"/>
                      <a:tailEnd type="none" w="sm" len="sm"/>
                    </a:lnR>
                    <a:lnT w="12650" cap="flat" cmpd="sng">
                      <a:solidFill>
                        <a:srgbClr val="EFEFEF"/>
                      </a:solidFill>
                      <a:prstDash val="solid"/>
                      <a:round/>
                      <a:headEnd type="none" w="sm" len="sm"/>
                      <a:tailEnd type="none" w="sm" len="sm"/>
                    </a:lnT>
                    <a:lnB w="12650" cap="flat" cmpd="sng">
                      <a:solidFill>
                        <a:srgbClr val="EFEFEF"/>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1200" b="1">
                          <a:solidFill>
                            <a:srgbClr val="EFEFEF"/>
                          </a:solidFill>
                        </a:rPr>
                        <a:t>Responsible Decision-Making</a:t>
                      </a:r>
                      <a:endParaRPr sz="1200" b="1">
                        <a:solidFill>
                          <a:srgbClr val="EFEFEF"/>
                        </a:solidFill>
                      </a:endParaRPr>
                    </a:p>
                  </a:txBody>
                  <a:tcPr marL="68575" marR="68575" marT="91425" marB="91425">
                    <a:lnL w="12650" cap="flat" cmpd="sng">
                      <a:solidFill>
                        <a:srgbClr val="EFEFEF"/>
                      </a:solidFill>
                      <a:prstDash val="solid"/>
                      <a:round/>
                      <a:headEnd type="none" w="sm" len="sm"/>
                      <a:tailEnd type="none" w="sm" len="sm"/>
                    </a:lnL>
                    <a:lnR w="12650" cap="flat" cmpd="sng">
                      <a:solidFill>
                        <a:srgbClr val="EFEFEF"/>
                      </a:solidFill>
                      <a:prstDash val="solid"/>
                      <a:round/>
                      <a:headEnd type="none" w="sm" len="sm"/>
                      <a:tailEnd type="none" w="sm" len="sm"/>
                    </a:lnR>
                    <a:lnT w="12650" cap="flat" cmpd="sng">
                      <a:solidFill>
                        <a:srgbClr val="EFEFEF"/>
                      </a:solidFill>
                      <a:prstDash val="solid"/>
                      <a:round/>
                      <a:headEnd type="none" w="sm" len="sm"/>
                      <a:tailEnd type="none" w="sm" len="sm"/>
                    </a:lnT>
                    <a:lnB w="12650" cap="flat" cmpd="sng">
                      <a:solidFill>
                        <a:srgbClr val="EFEFEF"/>
                      </a:solidFill>
                      <a:prstDash val="solid"/>
                      <a:round/>
                      <a:headEnd type="none" w="sm" len="sm"/>
                      <a:tailEnd type="none" w="sm" len="sm"/>
                    </a:lnB>
                  </a:tcPr>
                </a:tc>
                <a:extLst>
                  <a:ext uri="{0D108BD9-81ED-4DB2-BD59-A6C34878D82A}">
                    <a16:rowId xmlns:a16="http://schemas.microsoft.com/office/drawing/2014/main" val="10000"/>
                  </a:ext>
                </a:extLst>
              </a:tr>
              <a:tr h="3942100">
                <a:tc>
                  <a:txBody>
                    <a:bodyPr/>
                    <a:lstStyle/>
                    <a:p>
                      <a:pPr marL="0" lvl="0" indent="0" algn="l" rtl="0">
                        <a:lnSpc>
                          <a:spcPct val="115000"/>
                        </a:lnSpc>
                        <a:spcBef>
                          <a:spcPts val="600"/>
                        </a:spcBef>
                        <a:spcAft>
                          <a:spcPts val="0"/>
                        </a:spcAft>
                        <a:buNone/>
                      </a:pPr>
                      <a:r>
                        <a:rPr lang="en" sz="1200">
                          <a:solidFill>
                            <a:srgbClr val="EFEFEF"/>
                          </a:solidFill>
                        </a:rPr>
                        <a:t>Identifying emotions</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Accurate Self-perception</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Recognizing strengths</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Self-confidence</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Self-efficacy</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Growth mindset</a:t>
                      </a:r>
                      <a:endParaRPr sz="1200">
                        <a:solidFill>
                          <a:srgbClr val="EFEFEF"/>
                        </a:solidFill>
                      </a:endParaRPr>
                    </a:p>
                    <a:p>
                      <a:pPr marL="0" lvl="0" indent="0" algn="l" rtl="0">
                        <a:lnSpc>
                          <a:spcPct val="115000"/>
                        </a:lnSpc>
                        <a:spcBef>
                          <a:spcPts val="1200"/>
                        </a:spcBef>
                        <a:spcAft>
                          <a:spcPts val="1200"/>
                        </a:spcAft>
                        <a:buNone/>
                      </a:pPr>
                      <a:r>
                        <a:rPr lang="en" sz="1200">
                          <a:solidFill>
                            <a:srgbClr val="EFEFEF"/>
                          </a:solidFill>
                        </a:rPr>
                        <a:t>Optimism</a:t>
                      </a:r>
                      <a:endParaRPr sz="1200">
                        <a:solidFill>
                          <a:srgbClr val="EFEFEF"/>
                        </a:solidFill>
                      </a:endParaRPr>
                    </a:p>
                  </a:txBody>
                  <a:tcPr marL="68575" marR="68575" marT="91425" marB="91425">
                    <a:lnL w="12650" cap="flat" cmpd="sng">
                      <a:solidFill>
                        <a:srgbClr val="EFEFEF"/>
                      </a:solidFill>
                      <a:prstDash val="solid"/>
                      <a:round/>
                      <a:headEnd type="none" w="sm" len="sm"/>
                      <a:tailEnd type="none" w="sm" len="sm"/>
                    </a:lnL>
                    <a:lnR w="12650" cap="flat" cmpd="sng">
                      <a:solidFill>
                        <a:srgbClr val="EFEFEF"/>
                      </a:solidFill>
                      <a:prstDash val="solid"/>
                      <a:round/>
                      <a:headEnd type="none" w="sm" len="sm"/>
                      <a:tailEnd type="none" w="sm" len="sm"/>
                    </a:lnR>
                    <a:lnT w="12650" cap="flat" cmpd="sng">
                      <a:solidFill>
                        <a:srgbClr val="EFEFEF"/>
                      </a:solidFill>
                      <a:prstDash val="solid"/>
                      <a:round/>
                      <a:headEnd type="none" w="sm" len="sm"/>
                      <a:tailEnd type="none" w="sm" len="sm"/>
                    </a:lnT>
                    <a:lnB w="12650" cap="flat" cmpd="sng">
                      <a:solidFill>
                        <a:srgbClr val="EFEFEF"/>
                      </a:solidFill>
                      <a:prstDash val="solid"/>
                      <a:round/>
                      <a:headEnd type="none" w="sm" len="sm"/>
                      <a:tailEnd type="none" w="sm" len="sm"/>
                    </a:lnB>
                  </a:tcPr>
                </a:tc>
                <a:tc>
                  <a:txBody>
                    <a:bodyPr/>
                    <a:lstStyle/>
                    <a:p>
                      <a:pPr marL="0" lvl="0" indent="0" algn="l" rtl="0">
                        <a:lnSpc>
                          <a:spcPct val="115000"/>
                        </a:lnSpc>
                        <a:spcBef>
                          <a:spcPts val="600"/>
                        </a:spcBef>
                        <a:spcAft>
                          <a:spcPts val="0"/>
                        </a:spcAft>
                        <a:buNone/>
                      </a:pPr>
                      <a:r>
                        <a:rPr lang="en" sz="1200">
                          <a:solidFill>
                            <a:srgbClr val="EFEFEF"/>
                          </a:solidFill>
                        </a:rPr>
                        <a:t>Emotional regulation</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Impulse control</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Stress management</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Self-discipline</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Self-motivation</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Goal-setting</a:t>
                      </a:r>
                      <a:endParaRPr sz="1200">
                        <a:solidFill>
                          <a:srgbClr val="EFEFEF"/>
                        </a:solidFill>
                      </a:endParaRPr>
                    </a:p>
                    <a:p>
                      <a:pPr marL="0" lvl="0" indent="0" algn="l" rtl="0">
                        <a:lnSpc>
                          <a:spcPct val="115000"/>
                        </a:lnSpc>
                        <a:spcBef>
                          <a:spcPts val="1200"/>
                        </a:spcBef>
                        <a:spcAft>
                          <a:spcPts val="1200"/>
                        </a:spcAft>
                        <a:buNone/>
                      </a:pPr>
                      <a:r>
                        <a:rPr lang="en" sz="1200">
                          <a:solidFill>
                            <a:srgbClr val="EFEFEF"/>
                          </a:solidFill>
                        </a:rPr>
                        <a:t>Organizational skills</a:t>
                      </a:r>
                      <a:endParaRPr sz="1200">
                        <a:solidFill>
                          <a:srgbClr val="EFEFEF"/>
                        </a:solidFill>
                      </a:endParaRPr>
                    </a:p>
                  </a:txBody>
                  <a:tcPr marL="68575" marR="68575" marT="91425" marB="91425">
                    <a:lnL w="12650" cap="flat" cmpd="sng">
                      <a:solidFill>
                        <a:srgbClr val="EFEFEF"/>
                      </a:solidFill>
                      <a:prstDash val="solid"/>
                      <a:round/>
                      <a:headEnd type="none" w="sm" len="sm"/>
                      <a:tailEnd type="none" w="sm" len="sm"/>
                    </a:lnL>
                    <a:lnR w="12650" cap="flat" cmpd="sng">
                      <a:solidFill>
                        <a:srgbClr val="EFEFEF"/>
                      </a:solidFill>
                      <a:prstDash val="solid"/>
                      <a:round/>
                      <a:headEnd type="none" w="sm" len="sm"/>
                      <a:tailEnd type="none" w="sm" len="sm"/>
                    </a:lnR>
                    <a:lnT w="12650" cap="flat" cmpd="sng">
                      <a:solidFill>
                        <a:srgbClr val="EFEFEF"/>
                      </a:solidFill>
                      <a:prstDash val="solid"/>
                      <a:round/>
                      <a:headEnd type="none" w="sm" len="sm"/>
                      <a:tailEnd type="none" w="sm" len="sm"/>
                    </a:lnT>
                    <a:lnB w="12650" cap="flat" cmpd="sng">
                      <a:solidFill>
                        <a:srgbClr val="EFEFEF"/>
                      </a:solidFill>
                      <a:prstDash val="solid"/>
                      <a:round/>
                      <a:headEnd type="none" w="sm" len="sm"/>
                      <a:tailEnd type="none" w="sm" len="sm"/>
                    </a:lnB>
                  </a:tcPr>
                </a:tc>
                <a:tc>
                  <a:txBody>
                    <a:bodyPr/>
                    <a:lstStyle/>
                    <a:p>
                      <a:pPr marL="0" lvl="0" indent="0" algn="l" rtl="0">
                        <a:lnSpc>
                          <a:spcPct val="115000"/>
                        </a:lnSpc>
                        <a:spcBef>
                          <a:spcPts val="600"/>
                        </a:spcBef>
                        <a:spcAft>
                          <a:spcPts val="0"/>
                        </a:spcAft>
                        <a:buNone/>
                      </a:pPr>
                      <a:r>
                        <a:rPr lang="en" sz="1200">
                          <a:solidFill>
                            <a:srgbClr val="EFEFEF"/>
                          </a:solidFill>
                        </a:rPr>
                        <a:t>Perspective-taking</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Attend to body language, tone, etc.</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latin typeface="Times New Roman"/>
                          <a:ea typeface="Times New Roman"/>
                          <a:cs typeface="Times New Roman"/>
                          <a:sym typeface="Times New Roman"/>
                        </a:rPr>
                        <a:t> </a:t>
                      </a:r>
                      <a:r>
                        <a:rPr lang="en" sz="1200">
                          <a:solidFill>
                            <a:srgbClr val="EFEFEF"/>
                          </a:solidFill>
                        </a:rPr>
                        <a:t>Empathy</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Appreciating diversity</a:t>
                      </a:r>
                      <a:endParaRPr sz="1200">
                        <a:solidFill>
                          <a:srgbClr val="EFEFEF"/>
                        </a:solidFill>
                      </a:endParaRPr>
                    </a:p>
                    <a:p>
                      <a:pPr marL="0" lvl="0" indent="0" algn="l" rtl="0">
                        <a:lnSpc>
                          <a:spcPct val="115000"/>
                        </a:lnSpc>
                        <a:spcBef>
                          <a:spcPts val="1200"/>
                        </a:spcBef>
                        <a:spcAft>
                          <a:spcPts val="1200"/>
                        </a:spcAft>
                        <a:buNone/>
                      </a:pPr>
                      <a:r>
                        <a:rPr lang="en" sz="1200">
                          <a:solidFill>
                            <a:srgbClr val="EFEFEF"/>
                          </a:solidFill>
                        </a:rPr>
                        <a:t>Respect for others</a:t>
                      </a:r>
                      <a:endParaRPr sz="1200">
                        <a:solidFill>
                          <a:srgbClr val="EFEFEF"/>
                        </a:solidFill>
                      </a:endParaRPr>
                    </a:p>
                  </a:txBody>
                  <a:tcPr marL="68575" marR="68575" marT="91425" marB="91425">
                    <a:lnL w="12650" cap="flat" cmpd="sng">
                      <a:solidFill>
                        <a:srgbClr val="EFEFEF"/>
                      </a:solidFill>
                      <a:prstDash val="solid"/>
                      <a:round/>
                      <a:headEnd type="none" w="sm" len="sm"/>
                      <a:tailEnd type="none" w="sm" len="sm"/>
                    </a:lnL>
                    <a:lnR w="12650" cap="flat" cmpd="sng">
                      <a:solidFill>
                        <a:srgbClr val="EFEFEF"/>
                      </a:solidFill>
                      <a:prstDash val="solid"/>
                      <a:round/>
                      <a:headEnd type="none" w="sm" len="sm"/>
                      <a:tailEnd type="none" w="sm" len="sm"/>
                    </a:lnR>
                    <a:lnT w="12650" cap="flat" cmpd="sng">
                      <a:solidFill>
                        <a:srgbClr val="EFEFEF"/>
                      </a:solidFill>
                      <a:prstDash val="solid"/>
                      <a:round/>
                      <a:headEnd type="none" w="sm" len="sm"/>
                      <a:tailEnd type="none" w="sm" len="sm"/>
                    </a:lnT>
                    <a:lnB w="12650" cap="flat" cmpd="sng">
                      <a:solidFill>
                        <a:srgbClr val="EFEFEF"/>
                      </a:solidFill>
                      <a:prstDash val="solid"/>
                      <a:round/>
                      <a:headEnd type="none" w="sm" len="sm"/>
                      <a:tailEnd type="none" w="sm" len="sm"/>
                    </a:lnB>
                  </a:tcPr>
                </a:tc>
                <a:tc>
                  <a:txBody>
                    <a:bodyPr/>
                    <a:lstStyle/>
                    <a:p>
                      <a:pPr marL="0" lvl="0" indent="0" algn="l" rtl="0">
                        <a:lnSpc>
                          <a:spcPct val="115000"/>
                        </a:lnSpc>
                        <a:spcBef>
                          <a:spcPts val="600"/>
                        </a:spcBef>
                        <a:spcAft>
                          <a:spcPts val="0"/>
                        </a:spcAft>
                        <a:buNone/>
                      </a:pPr>
                      <a:r>
                        <a:rPr lang="en" sz="1200">
                          <a:solidFill>
                            <a:srgbClr val="EFEFEF"/>
                          </a:solidFill>
                        </a:rPr>
                        <a:t>Communication</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Social engagement</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Cooperation</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Relationship-building</a:t>
                      </a:r>
                      <a:endParaRPr sz="1200">
                        <a:solidFill>
                          <a:srgbClr val="EFEFEF"/>
                        </a:solidFill>
                      </a:endParaRPr>
                    </a:p>
                    <a:p>
                      <a:pPr marL="0" lvl="0" indent="0" algn="l" rtl="0">
                        <a:lnSpc>
                          <a:spcPct val="115000"/>
                        </a:lnSpc>
                        <a:spcBef>
                          <a:spcPts val="1200"/>
                        </a:spcBef>
                        <a:spcAft>
                          <a:spcPts val="1200"/>
                        </a:spcAft>
                        <a:buNone/>
                      </a:pPr>
                      <a:r>
                        <a:rPr lang="en" sz="1200">
                          <a:solidFill>
                            <a:srgbClr val="EFEFEF"/>
                          </a:solidFill>
                        </a:rPr>
                        <a:t>Teamwork</a:t>
                      </a:r>
                      <a:endParaRPr sz="1200">
                        <a:solidFill>
                          <a:srgbClr val="EFEFEF"/>
                        </a:solidFill>
                      </a:endParaRPr>
                    </a:p>
                  </a:txBody>
                  <a:tcPr marL="68575" marR="68575" marT="91425" marB="91425">
                    <a:lnL w="12650" cap="flat" cmpd="sng">
                      <a:solidFill>
                        <a:srgbClr val="EFEFEF"/>
                      </a:solidFill>
                      <a:prstDash val="solid"/>
                      <a:round/>
                      <a:headEnd type="none" w="sm" len="sm"/>
                      <a:tailEnd type="none" w="sm" len="sm"/>
                    </a:lnL>
                    <a:lnR w="12650" cap="flat" cmpd="sng">
                      <a:solidFill>
                        <a:srgbClr val="EFEFEF"/>
                      </a:solidFill>
                      <a:prstDash val="solid"/>
                      <a:round/>
                      <a:headEnd type="none" w="sm" len="sm"/>
                      <a:tailEnd type="none" w="sm" len="sm"/>
                    </a:lnR>
                    <a:lnT w="12650" cap="flat" cmpd="sng">
                      <a:solidFill>
                        <a:srgbClr val="EFEFEF"/>
                      </a:solidFill>
                      <a:prstDash val="solid"/>
                      <a:round/>
                      <a:headEnd type="none" w="sm" len="sm"/>
                      <a:tailEnd type="none" w="sm" len="sm"/>
                    </a:lnT>
                    <a:lnB w="12650" cap="flat" cmpd="sng">
                      <a:solidFill>
                        <a:srgbClr val="EFEFEF"/>
                      </a:solidFill>
                      <a:prstDash val="solid"/>
                      <a:round/>
                      <a:headEnd type="none" w="sm" len="sm"/>
                      <a:tailEnd type="none" w="sm" len="sm"/>
                    </a:lnB>
                  </a:tcPr>
                </a:tc>
                <a:tc>
                  <a:txBody>
                    <a:bodyPr/>
                    <a:lstStyle/>
                    <a:p>
                      <a:pPr marL="0" lvl="0" indent="0" algn="l" rtl="0">
                        <a:lnSpc>
                          <a:spcPct val="115000"/>
                        </a:lnSpc>
                        <a:spcBef>
                          <a:spcPts val="600"/>
                        </a:spcBef>
                        <a:spcAft>
                          <a:spcPts val="0"/>
                        </a:spcAft>
                        <a:buNone/>
                      </a:pPr>
                      <a:r>
                        <a:rPr lang="en" sz="1200">
                          <a:solidFill>
                            <a:srgbClr val="EFEFEF"/>
                          </a:solidFill>
                        </a:rPr>
                        <a:t>Identifying problems</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Analyzing situations</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Solving problems</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Evaluating</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Reflecting</a:t>
                      </a:r>
                      <a:endParaRPr sz="1200">
                        <a:solidFill>
                          <a:srgbClr val="EFEFEF"/>
                        </a:solidFill>
                      </a:endParaRPr>
                    </a:p>
                    <a:p>
                      <a:pPr marL="0" lvl="0" indent="0" algn="l" rtl="0">
                        <a:lnSpc>
                          <a:spcPct val="115000"/>
                        </a:lnSpc>
                        <a:spcBef>
                          <a:spcPts val="1200"/>
                        </a:spcBef>
                        <a:spcAft>
                          <a:spcPts val="0"/>
                        </a:spcAft>
                        <a:buNone/>
                      </a:pPr>
                      <a:r>
                        <a:rPr lang="en" sz="1200">
                          <a:solidFill>
                            <a:srgbClr val="EFEFEF"/>
                          </a:solidFill>
                        </a:rPr>
                        <a:t>Ethical responsibility</a:t>
                      </a:r>
                      <a:endParaRPr sz="1200">
                        <a:solidFill>
                          <a:srgbClr val="EFEFEF"/>
                        </a:solidFill>
                      </a:endParaRPr>
                    </a:p>
                    <a:p>
                      <a:pPr marL="0" lvl="0" indent="0" algn="l" rtl="0">
                        <a:lnSpc>
                          <a:spcPct val="115000"/>
                        </a:lnSpc>
                        <a:spcBef>
                          <a:spcPts val="1200"/>
                        </a:spcBef>
                        <a:spcAft>
                          <a:spcPts val="1200"/>
                        </a:spcAft>
                        <a:buNone/>
                      </a:pPr>
                      <a:r>
                        <a:rPr lang="en" sz="1200">
                          <a:solidFill>
                            <a:srgbClr val="EFEFEF"/>
                          </a:solidFill>
                        </a:rPr>
                        <a:t>Make good learning choices</a:t>
                      </a:r>
                      <a:endParaRPr sz="1200">
                        <a:solidFill>
                          <a:srgbClr val="EFEFEF"/>
                        </a:solidFill>
                      </a:endParaRPr>
                    </a:p>
                  </a:txBody>
                  <a:tcPr marL="68575" marR="68575" marT="91425" marB="91425">
                    <a:lnL w="12650" cap="flat" cmpd="sng">
                      <a:solidFill>
                        <a:srgbClr val="EFEFEF"/>
                      </a:solidFill>
                      <a:prstDash val="solid"/>
                      <a:round/>
                      <a:headEnd type="none" w="sm" len="sm"/>
                      <a:tailEnd type="none" w="sm" len="sm"/>
                    </a:lnL>
                    <a:lnR w="12650" cap="flat" cmpd="sng">
                      <a:solidFill>
                        <a:srgbClr val="EFEFEF"/>
                      </a:solidFill>
                      <a:prstDash val="solid"/>
                      <a:round/>
                      <a:headEnd type="none" w="sm" len="sm"/>
                      <a:tailEnd type="none" w="sm" len="sm"/>
                    </a:lnR>
                    <a:lnT w="12650" cap="flat" cmpd="sng">
                      <a:solidFill>
                        <a:srgbClr val="EFEFEF"/>
                      </a:solidFill>
                      <a:prstDash val="solid"/>
                      <a:round/>
                      <a:headEnd type="none" w="sm" len="sm"/>
                      <a:tailEnd type="none" w="sm" len="sm"/>
                    </a:lnT>
                    <a:lnB w="12650" cap="flat" cmpd="sng">
                      <a:solidFill>
                        <a:srgbClr val="EFEFEF"/>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235" name="Google Shape;235;p27"/>
          <p:cNvSpPr txBox="1"/>
          <p:nvPr/>
        </p:nvSpPr>
        <p:spPr>
          <a:xfrm>
            <a:off x="5824850" y="4544125"/>
            <a:ext cx="3022500" cy="47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i="1">
                <a:solidFill>
                  <a:srgbClr val="333333"/>
                </a:solidFill>
                <a:highlight>
                  <a:srgbClr val="FBFBFB"/>
                </a:highlight>
              </a:rPr>
              <a:t>From: </a:t>
            </a:r>
            <a:r>
              <a:rPr lang="en" sz="1200" b="1" i="1">
                <a:solidFill>
                  <a:srgbClr val="333333"/>
                </a:solidFill>
                <a:highlight>
                  <a:srgbClr val="FBFBFB"/>
                </a:highlight>
              </a:rPr>
              <a:t>Teaching SEL in Daily Academics </a:t>
            </a:r>
            <a:r>
              <a:rPr lang="en" sz="1200" i="1">
                <a:solidFill>
                  <a:srgbClr val="333333"/>
                </a:solidFill>
                <a:highlight>
                  <a:srgbClr val="FBFBFB"/>
                </a:highlight>
              </a:rPr>
              <a:t>By: Mike Anderson</a:t>
            </a:r>
            <a:endParaRPr sz="1200" i="1">
              <a:latin typeface="Roboto"/>
              <a:ea typeface="Roboto"/>
              <a:cs typeface="Roboto"/>
              <a:sym typeface="Roboto"/>
            </a:endParaRPr>
          </a:p>
        </p:txBody>
      </p:sp>
      <p:pic>
        <p:nvPicPr>
          <p:cNvPr id="236" name="Google Shape;236;p27"/>
          <p:cNvPicPr preferRelativeResize="0"/>
          <p:nvPr/>
        </p:nvPicPr>
        <p:blipFill>
          <a:blip r:embed="rId3">
            <a:alphaModFix/>
          </a:blip>
          <a:stretch>
            <a:fillRect/>
          </a:stretch>
        </p:blipFill>
        <p:spPr>
          <a:xfrm>
            <a:off x="4746575" y="3383675"/>
            <a:ext cx="1147126" cy="1638651"/>
          </a:xfrm>
          <a:prstGeom prst="rect">
            <a:avLst/>
          </a:prstGeom>
          <a:noFill/>
          <a:ln w="19050" cap="flat" cmpd="sng">
            <a:solidFill>
              <a:srgbClr val="F3F3F3"/>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28"/>
          <p:cNvSpPr txBox="1">
            <a:spLocks noGrp="1"/>
          </p:cNvSpPr>
          <p:nvPr>
            <p:ph type="subTitle" idx="1"/>
          </p:nvPr>
        </p:nvSpPr>
        <p:spPr>
          <a:xfrm>
            <a:off x="265500" y="367650"/>
            <a:ext cx="4045200" cy="4383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242" name="Google Shape;242;p28"/>
          <p:cNvSpPr txBox="1">
            <a:spLocks noGrp="1"/>
          </p:cNvSpPr>
          <p:nvPr>
            <p:ph type="body" idx="2"/>
          </p:nvPr>
        </p:nvSpPr>
        <p:spPr>
          <a:xfrm>
            <a:off x="4939500" y="443050"/>
            <a:ext cx="3837000" cy="3976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b="1">
                <a:latin typeface="Comic Sans MS"/>
                <a:ea typeface="Comic Sans MS"/>
                <a:cs typeface="Comic Sans MS"/>
                <a:sym typeface="Comic Sans MS"/>
              </a:rPr>
              <a:t>Can you find connections to the AASL National School Library Standards?</a:t>
            </a:r>
            <a:endParaRPr sz="2400" b="1">
              <a:latin typeface="Comic Sans MS"/>
              <a:ea typeface="Comic Sans MS"/>
              <a:cs typeface="Comic Sans MS"/>
              <a:sym typeface="Comic Sans MS"/>
            </a:endParaRPr>
          </a:p>
          <a:p>
            <a:pPr marL="0" lvl="0" indent="0" algn="l" rtl="0">
              <a:spcBef>
                <a:spcPts val="1600"/>
              </a:spcBef>
              <a:spcAft>
                <a:spcPts val="1600"/>
              </a:spcAft>
              <a:buNone/>
            </a:pPr>
            <a:r>
              <a:rPr lang="en" sz="2400" b="1">
                <a:latin typeface="Comic Sans MS"/>
                <a:ea typeface="Comic Sans MS"/>
                <a:cs typeface="Comic Sans MS"/>
                <a:sym typeface="Comic Sans MS"/>
              </a:rPr>
              <a:t>How could you work with your school librarian to coordinate a Ladybug Award project?</a:t>
            </a:r>
            <a:endParaRPr sz="2400" b="1">
              <a:latin typeface="Comic Sans MS"/>
              <a:ea typeface="Comic Sans MS"/>
              <a:cs typeface="Comic Sans MS"/>
              <a:sym typeface="Comic Sans MS"/>
            </a:endParaRPr>
          </a:p>
        </p:txBody>
      </p:sp>
      <p:pic>
        <p:nvPicPr>
          <p:cNvPr id="243" name="Google Shape;243;p28"/>
          <p:cNvPicPr preferRelativeResize="0"/>
          <p:nvPr/>
        </p:nvPicPr>
        <p:blipFill>
          <a:blip r:embed="rId3">
            <a:alphaModFix/>
          </a:blip>
          <a:stretch>
            <a:fillRect/>
          </a:stretch>
        </p:blipFill>
        <p:spPr>
          <a:xfrm>
            <a:off x="232000" y="19963"/>
            <a:ext cx="4112211" cy="50786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29"/>
          <p:cNvSpPr txBox="1">
            <a:spLocks noGrp="1"/>
          </p:cNvSpPr>
          <p:nvPr>
            <p:ph type="title"/>
          </p:nvPr>
        </p:nvSpPr>
        <p:spPr>
          <a:xfrm>
            <a:off x="265500" y="90475"/>
            <a:ext cx="4045200" cy="4973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p>
        </p:txBody>
      </p:sp>
      <p:sp>
        <p:nvSpPr>
          <p:cNvPr id="249" name="Google Shape;249;p2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a:p>
        </p:txBody>
      </p:sp>
      <p:sp>
        <p:nvSpPr>
          <p:cNvPr id="250" name="Google Shape;250;p29"/>
          <p:cNvSpPr txBox="1">
            <a:spLocks noGrp="1"/>
          </p:cNvSpPr>
          <p:nvPr>
            <p:ph type="body" idx="2"/>
          </p:nvPr>
        </p:nvSpPr>
        <p:spPr>
          <a:xfrm>
            <a:off x="5065050" y="90475"/>
            <a:ext cx="3961800" cy="774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00"/>
                </a:solidFill>
                <a:latin typeface="Arial"/>
                <a:ea typeface="Arial"/>
                <a:cs typeface="Arial"/>
                <a:sym typeface="Arial"/>
              </a:rPr>
              <a:t>Sample Master Lesson Plan</a:t>
            </a:r>
            <a:endParaRPr>
              <a:solidFill>
                <a:srgbClr val="FFFF00"/>
              </a:solidFill>
              <a:latin typeface="Arial"/>
              <a:ea typeface="Arial"/>
              <a:cs typeface="Arial"/>
              <a:sym typeface="Arial"/>
            </a:endParaRPr>
          </a:p>
        </p:txBody>
      </p:sp>
      <p:pic>
        <p:nvPicPr>
          <p:cNvPr id="251" name="Google Shape;251;p29"/>
          <p:cNvPicPr preferRelativeResize="0"/>
          <p:nvPr/>
        </p:nvPicPr>
        <p:blipFill>
          <a:blip r:embed="rId3">
            <a:alphaModFix/>
          </a:blip>
          <a:stretch>
            <a:fillRect/>
          </a:stretch>
        </p:blipFill>
        <p:spPr>
          <a:xfrm>
            <a:off x="79909" y="5275"/>
            <a:ext cx="3961783" cy="5143500"/>
          </a:xfrm>
          <a:prstGeom prst="rect">
            <a:avLst/>
          </a:prstGeom>
          <a:noFill/>
          <a:ln>
            <a:noFill/>
          </a:ln>
        </p:spPr>
      </p:pic>
      <p:pic>
        <p:nvPicPr>
          <p:cNvPr id="252" name="Google Shape;252;p29"/>
          <p:cNvPicPr preferRelativeResize="0"/>
          <p:nvPr/>
        </p:nvPicPr>
        <p:blipFill>
          <a:blip r:embed="rId4">
            <a:alphaModFix/>
          </a:blip>
          <a:stretch>
            <a:fillRect/>
          </a:stretch>
        </p:blipFill>
        <p:spPr>
          <a:xfrm>
            <a:off x="4152900" y="864475"/>
            <a:ext cx="4991100" cy="42100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0"/>
          <p:cNvSpPr txBox="1">
            <a:spLocks noGrp="1"/>
          </p:cNvSpPr>
          <p:nvPr>
            <p:ph type="title"/>
          </p:nvPr>
        </p:nvSpPr>
        <p:spPr>
          <a:xfrm>
            <a:off x="4820675" y="1114925"/>
            <a:ext cx="3906600" cy="3055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a:t>It doesn’t matter if you are using the terms from ECRR, VIEWS2, AASL or the NH Early Learning Standards it is about your </a:t>
            </a:r>
            <a:r>
              <a:rPr lang="en" sz="2400" b="1"/>
              <a:t>INTENTIONALITY</a:t>
            </a:r>
            <a:r>
              <a:rPr lang="en" sz="2400"/>
              <a:t> in connecting storytimes to early literacy behaviors.</a:t>
            </a:r>
            <a:endParaRPr sz="2400"/>
          </a:p>
        </p:txBody>
      </p:sp>
      <p:pic>
        <p:nvPicPr>
          <p:cNvPr id="258" name="Google Shape;258;p30"/>
          <p:cNvPicPr preferRelativeResize="0"/>
          <p:nvPr/>
        </p:nvPicPr>
        <p:blipFill>
          <a:blip r:embed="rId3">
            <a:alphaModFix/>
          </a:blip>
          <a:stretch>
            <a:fillRect/>
          </a:stretch>
        </p:blipFill>
        <p:spPr>
          <a:xfrm>
            <a:off x="273125" y="1076525"/>
            <a:ext cx="4356275" cy="3132000"/>
          </a:xfrm>
          <a:prstGeom prst="rect">
            <a:avLst/>
          </a:prstGeom>
          <a:noFill/>
          <a:ln>
            <a:noFill/>
          </a:ln>
        </p:spPr>
      </p:pic>
      <p:sp>
        <p:nvSpPr>
          <p:cNvPr id="259" name="Google Shape;259;p30"/>
          <p:cNvSpPr txBox="1"/>
          <p:nvPr/>
        </p:nvSpPr>
        <p:spPr>
          <a:xfrm>
            <a:off x="373025" y="4371150"/>
            <a:ext cx="4179900" cy="61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hlinkClick r:id="rId4"/>
              </a:rPr>
              <a:t>http://www.earlylit.net/</a:t>
            </a:r>
            <a:r>
              <a:rPr lang="en">
                <a:latin typeface="Roboto"/>
                <a:ea typeface="Roboto"/>
                <a:cs typeface="Roboto"/>
                <a:sym typeface="Roboto"/>
              </a:rPr>
              <a:t>   </a:t>
            </a:r>
            <a:r>
              <a:rPr lang="en" sz="1800">
                <a:solidFill>
                  <a:srgbClr val="FFF2CC"/>
                </a:solidFill>
                <a:latin typeface="Roboto"/>
                <a:ea typeface="Roboto"/>
                <a:cs typeface="Roboto"/>
                <a:sym typeface="Roboto"/>
              </a:rPr>
              <a:t>Saroj Ghoting </a:t>
            </a:r>
            <a:endParaRPr sz="1800">
              <a:solidFill>
                <a:srgbClr val="FFF2CC"/>
              </a:solidFill>
              <a:latin typeface="Roboto"/>
              <a:ea typeface="Roboto"/>
              <a:cs typeface="Roboto"/>
              <a:sym typeface="Robo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1"/>
          <p:cNvSpPr txBox="1">
            <a:spLocks noGrp="1"/>
          </p:cNvSpPr>
          <p:nvPr>
            <p:ph type="title"/>
          </p:nvPr>
        </p:nvSpPr>
        <p:spPr>
          <a:xfrm>
            <a:off x="2161650" y="458025"/>
            <a:ext cx="6594600" cy="686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Discussion for ANY picture book</a:t>
            </a:r>
            <a:endParaRPr/>
          </a:p>
        </p:txBody>
      </p:sp>
      <p:pic>
        <p:nvPicPr>
          <p:cNvPr id="265" name="Google Shape;265;p31"/>
          <p:cNvPicPr preferRelativeResize="0"/>
          <p:nvPr/>
        </p:nvPicPr>
        <p:blipFill>
          <a:blip r:embed="rId3">
            <a:alphaModFix/>
          </a:blip>
          <a:stretch>
            <a:fillRect/>
          </a:stretch>
        </p:blipFill>
        <p:spPr>
          <a:xfrm>
            <a:off x="209800" y="167875"/>
            <a:ext cx="1846651" cy="1846651"/>
          </a:xfrm>
          <a:prstGeom prst="rect">
            <a:avLst/>
          </a:prstGeom>
          <a:noFill/>
          <a:ln>
            <a:noFill/>
          </a:ln>
        </p:spPr>
      </p:pic>
      <p:sp>
        <p:nvSpPr>
          <p:cNvPr id="266" name="Google Shape;266;p31"/>
          <p:cNvSpPr txBox="1"/>
          <p:nvPr/>
        </p:nvSpPr>
        <p:spPr>
          <a:xfrm>
            <a:off x="2266875" y="1281700"/>
            <a:ext cx="6360600" cy="359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rgbClr val="FFFFFF"/>
                </a:solidFill>
                <a:latin typeface="Roboto"/>
                <a:ea typeface="Roboto"/>
                <a:cs typeface="Roboto"/>
                <a:sym typeface="Roboto"/>
              </a:rPr>
              <a:t>Introduce these great vocabulary words in your picture book discussions:</a:t>
            </a:r>
            <a:endParaRPr sz="1500">
              <a:solidFill>
                <a:srgbClr val="FFFFFF"/>
              </a:solidFill>
              <a:latin typeface="Roboto"/>
              <a:ea typeface="Roboto"/>
              <a:cs typeface="Roboto"/>
              <a:sym typeface="Roboto"/>
            </a:endParaRPr>
          </a:p>
          <a:p>
            <a:pPr marL="0" lvl="0" indent="0" algn="l" rtl="0">
              <a:spcBef>
                <a:spcPts val="0"/>
              </a:spcBef>
              <a:spcAft>
                <a:spcPts val="0"/>
              </a:spcAft>
              <a:buNone/>
            </a:pPr>
            <a:endParaRPr sz="1500">
              <a:solidFill>
                <a:srgbClr val="FFFFFF"/>
              </a:solidFill>
              <a:latin typeface="Roboto"/>
              <a:ea typeface="Roboto"/>
              <a:cs typeface="Roboto"/>
              <a:sym typeface="Roboto"/>
            </a:endParaRPr>
          </a:p>
          <a:p>
            <a:pPr marL="457200" lvl="0" indent="-323850" algn="l" rtl="0">
              <a:spcBef>
                <a:spcPts val="0"/>
              </a:spcBef>
              <a:spcAft>
                <a:spcPts val="0"/>
              </a:spcAft>
              <a:buClr>
                <a:srgbClr val="FFFFFF"/>
              </a:buClr>
              <a:buSzPts val="1500"/>
              <a:buFont typeface="Roboto"/>
              <a:buChar char="➢"/>
            </a:pPr>
            <a:r>
              <a:rPr lang="en" sz="1500">
                <a:solidFill>
                  <a:srgbClr val="FFFFFF"/>
                </a:solidFill>
                <a:latin typeface="Roboto"/>
                <a:ea typeface="Roboto"/>
                <a:cs typeface="Roboto"/>
                <a:sym typeface="Roboto"/>
              </a:rPr>
              <a:t>What is the </a:t>
            </a:r>
            <a:r>
              <a:rPr lang="en" sz="1500" b="1" i="1">
                <a:solidFill>
                  <a:srgbClr val="FFFFFF"/>
                </a:solidFill>
                <a:latin typeface="Roboto"/>
                <a:ea typeface="Roboto"/>
                <a:cs typeface="Roboto"/>
                <a:sym typeface="Roboto"/>
              </a:rPr>
              <a:t>genre</a:t>
            </a:r>
            <a:r>
              <a:rPr lang="en" sz="1500">
                <a:solidFill>
                  <a:srgbClr val="FFFFFF"/>
                </a:solidFill>
                <a:latin typeface="Roboto"/>
                <a:ea typeface="Roboto"/>
                <a:cs typeface="Roboto"/>
                <a:sym typeface="Roboto"/>
              </a:rPr>
              <a:t> of this book and what is it about the story or pictures that supports that idea?</a:t>
            </a:r>
            <a:endParaRPr sz="1500">
              <a:solidFill>
                <a:srgbClr val="FFFFFF"/>
              </a:solidFill>
              <a:latin typeface="Roboto"/>
              <a:ea typeface="Roboto"/>
              <a:cs typeface="Roboto"/>
              <a:sym typeface="Roboto"/>
            </a:endParaRPr>
          </a:p>
          <a:p>
            <a:pPr marL="457200" lvl="0" indent="-323850" algn="l" rtl="0">
              <a:spcBef>
                <a:spcPts val="0"/>
              </a:spcBef>
              <a:spcAft>
                <a:spcPts val="0"/>
              </a:spcAft>
              <a:buClr>
                <a:srgbClr val="FFFFFF"/>
              </a:buClr>
              <a:buSzPts val="1500"/>
              <a:buFont typeface="Roboto"/>
              <a:buChar char="➢"/>
            </a:pPr>
            <a:r>
              <a:rPr lang="en" sz="1500">
                <a:solidFill>
                  <a:srgbClr val="FFFFFF"/>
                </a:solidFill>
                <a:latin typeface="Roboto"/>
                <a:ea typeface="Roboto"/>
                <a:cs typeface="Roboto"/>
                <a:sym typeface="Roboto"/>
              </a:rPr>
              <a:t>Where does the story take place or what is the </a:t>
            </a:r>
            <a:r>
              <a:rPr lang="en" sz="1500" b="1" i="1">
                <a:solidFill>
                  <a:srgbClr val="FFFFFF"/>
                </a:solidFill>
                <a:latin typeface="Roboto"/>
                <a:ea typeface="Roboto"/>
                <a:cs typeface="Roboto"/>
                <a:sym typeface="Roboto"/>
              </a:rPr>
              <a:t>setting</a:t>
            </a:r>
            <a:r>
              <a:rPr lang="en" sz="1500" b="1">
                <a:solidFill>
                  <a:srgbClr val="FFFFFF"/>
                </a:solidFill>
                <a:latin typeface="Roboto"/>
                <a:ea typeface="Roboto"/>
                <a:cs typeface="Roboto"/>
                <a:sym typeface="Roboto"/>
              </a:rPr>
              <a:t>?</a:t>
            </a:r>
            <a:r>
              <a:rPr lang="en" sz="1500">
                <a:solidFill>
                  <a:srgbClr val="FFFFFF"/>
                </a:solidFill>
                <a:latin typeface="Roboto"/>
                <a:ea typeface="Roboto"/>
                <a:cs typeface="Roboto"/>
                <a:sym typeface="Roboto"/>
              </a:rPr>
              <a:t> Is there more than one setting? Does the story take place in the past, now or in the future? How much time goes by in the story?</a:t>
            </a:r>
            <a:endParaRPr sz="1500">
              <a:solidFill>
                <a:srgbClr val="FFFFFF"/>
              </a:solidFill>
              <a:latin typeface="Roboto"/>
              <a:ea typeface="Roboto"/>
              <a:cs typeface="Roboto"/>
              <a:sym typeface="Roboto"/>
            </a:endParaRPr>
          </a:p>
          <a:p>
            <a:pPr marL="457200" lvl="0" indent="-323850" algn="l" rtl="0">
              <a:spcBef>
                <a:spcPts val="0"/>
              </a:spcBef>
              <a:spcAft>
                <a:spcPts val="0"/>
              </a:spcAft>
              <a:buClr>
                <a:srgbClr val="FFFFFF"/>
              </a:buClr>
              <a:buSzPts val="1500"/>
              <a:buFont typeface="Roboto"/>
              <a:buChar char="➢"/>
            </a:pPr>
            <a:r>
              <a:rPr lang="en" sz="1500">
                <a:solidFill>
                  <a:srgbClr val="FFFFFF"/>
                </a:solidFill>
                <a:latin typeface="Roboto"/>
                <a:ea typeface="Roboto"/>
                <a:cs typeface="Roboto"/>
                <a:sym typeface="Roboto"/>
              </a:rPr>
              <a:t>What is the </a:t>
            </a:r>
            <a:r>
              <a:rPr lang="en" sz="1500" b="1" i="1">
                <a:solidFill>
                  <a:srgbClr val="FFFFFF"/>
                </a:solidFill>
                <a:latin typeface="Roboto"/>
                <a:ea typeface="Roboto"/>
                <a:cs typeface="Roboto"/>
                <a:sym typeface="Roboto"/>
              </a:rPr>
              <a:t>plot</a:t>
            </a:r>
            <a:r>
              <a:rPr lang="en" sz="1500" i="1">
                <a:solidFill>
                  <a:srgbClr val="FFFFFF"/>
                </a:solidFill>
                <a:latin typeface="Roboto"/>
                <a:ea typeface="Roboto"/>
                <a:cs typeface="Roboto"/>
                <a:sym typeface="Roboto"/>
              </a:rPr>
              <a:t>?</a:t>
            </a:r>
            <a:r>
              <a:rPr lang="en" sz="1500">
                <a:solidFill>
                  <a:srgbClr val="FFFFFF"/>
                </a:solidFill>
                <a:latin typeface="Roboto"/>
                <a:ea typeface="Roboto"/>
                <a:cs typeface="Roboto"/>
                <a:sym typeface="Roboto"/>
              </a:rPr>
              <a:t> What is the problem and if it is solved--when and how. </a:t>
            </a:r>
            <a:endParaRPr sz="1500">
              <a:solidFill>
                <a:srgbClr val="FFFFFF"/>
              </a:solidFill>
              <a:latin typeface="Roboto"/>
              <a:ea typeface="Roboto"/>
              <a:cs typeface="Roboto"/>
              <a:sym typeface="Roboto"/>
            </a:endParaRPr>
          </a:p>
          <a:p>
            <a:pPr marL="457200" lvl="0" indent="-323850" algn="l" rtl="0">
              <a:spcBef>
                <a:spcPts val="0"/>
              </a:spcBef>
              <a:spcAft>
                <a:spcPts val="0"/>
              </a:spcAft>
              <a:buClr>
                <a:srgbClr val="FFFFFF"/>
              </a:buClr>
              <a:buSzPts val="1500"/>
              <a:buFont typeface="Roboto"/>
              <a:buChar char="➢"/>
            </a:pPr>
            <a:r>
              <a:rPr lang="en" sz="1500">
                <a:solidFill>
                  <a:srgbClr val="FFFFFF"/>
                </a:solidFill>
                <a:latin typeface="Roboto"/>
                <a:ea typeface="Roboto"/>
                <a:cs typeface="Roboto"/>
                <a:sym typeface="Roboto"/>
              </a:rPr>
              <a:t>Who is the </a:t>
            </a:r>
            <a:r>
              <a:rPr lang="en" sz="1500" b="1" i="1">
                <a:solidFill>
                  <a:srgbClr val="FFFFFF"/>
                </a:solidFill>
                <a:latin typeface="Roboto"/>
                <a:ea typeface="Roboto"/>
                <a:cs typeface="Roboto"/>
                <a:sym typeface="Roboto"/>
              </a:rPr>
              <a:t>narrator</a:t>
            </a:r>
            <a:r>
              <a:rPr lang="en" sz="1500">
                <a:solidFill>
                  <a:srgbClr val="FFFFFF"/>
                </a:solidFill>
                <a:latin typeface="Roboto"/>
                <a:ea typeface="Roboto"/>
                <a:cs typeface="Roboto"/>
                <a:sym typeface="Roboto"/>
              </a:rPr>
              <a:t> of the story? How would the story change if the author had chosen a different person to be the narrator?</a:t>
            </a:r>
            <a:endParaRPr sz="1500">
              <a:solidFill>
                <a:srgbClr val="FFFFFF"/>
              </a:solidFill>
              <a:latin typeface="Roboto"/>
              <a:ea typeface="Roboto"/>
              <a:cs typeface="Roboto"/>
              <a:sym typeface="Roboto"/>
            </a:endParaRPr>
          </a:p>
          <a:p>
            <a:pPr marL="457200" lvl="0" indent="-323850" algn="l" rtl="0">
              <a:spcBef>
                <a:spcPts val="0"/>
              </a:spcBef>
              <a:spcAft>
                <a:spcPts val="0"/>
              </a:spcAft>
              <a:buClr>
                <a:srgbClr val="FFFFFF"/>
              </a:buClr>
              <a:buSzPts val="1500"/>
              <a:buFont typeface="Roboto"/>
              <a:buChar char="➢"/>
            </a:pPr>
            <a:r>
              <a:rPr lang="en" sz="1500">
                <a:solidFill>
                  <a:srgbClr val="FFFFFF"/>
                </a:solidFill>
                <a:latin typeface="Roboto"/>
                <a:ea typeface="Roboto"/>
                <a:cs typeface="Roboto"/>
                <a:sym typeface="Roboto"/>
              </a:rPr>
              <a:t>Talk about the </a:t>
            </a:r>
            <a:r>
              <a:rPr lang="en" sz="1500" b="1" i="1">
                <a:solidFill>
                  <a:srgbClr val="FFFFFF"/>
                </a:solidFill>
                <a:latin typeface="Roboto"/>
                <a:ea typeface="Roboto"/>
                <a:cs typeface="Roboto"/>
                <a:sym typeface="Roboto"/>
              </a:rPr>
              <a:t>characters</a:t>
            </a:r>
            <a:r>
              <a:rPr lang="en" sz="1500" i="1">
                <a:solidFill>
                  <a:srgbClr val="FFFFFF"/>
                </a:solidFill>
                <a:latin typeface="Roboto"/>
                <a:ea typeface="Roboto"/>
                <a:cs typeface="Roboto"/>
                <a:sym typeface="Roboto"/>
              </a:rPr>
              <a:t>.</a:t>
            </a:r>
            <a:r>
              <a:rPr lang="en" sz="1500">
                <a:solidFill>
                  <a:srgbClr val="FFFFFF"/>
                </a:solidFill>
                <a:latin typeface="Roboto"/>
                <a:ea typeface="Roboto"/>
                <a:cs typeface="Roboto"/>
                <a:sym typeface="Roboto"/>
              </a:rPr>
              <a:t> Who is the main character and how can you tell? </a:t>
            </a:r>
            <a:endParaRPr sz="1500">
              <a:solidFill>
                <a:srgbClr val="FFFFFF"/>
              </a:solidFill>
              <a:latin typeface="Roboto"/>
              <a:ea typeface="Roboto"/>
              <a:cs typeface="Roboto"/>
              <a:sym typeface="Roboto"/>
            </a:endParaRPr>
          </a:p>
          <a:p>
            <a:pPr marL="457200" lvl="0" indent="-323850" algn="l" rtl="0">
              <a:spcBef>
                <a:spcPts val="0"/>
              </a:spcBef>
              <a:spcAft>
                <a:spcPts val="0"/>
              </a:spcAft>
              <a:buClr>
                <a:srgbClr val="FFFFFF"/>
              </a:buClr>
              <a:buSzPts val="1500"/>
              <a:buFont typeface="Roboto"/>
              <a:buChar char="➢"/>
            </a:pPr>
            <a:r>
              <a:rPr lang="en" sz="1500">
                <a:solidFill>
                  <a:srgbClr val="FFFFFF"/>
                </a:solidFill>
                <a:latin typeface="Roboto"/>
                <a:ea typeface="Roboto"/>
                <a:cs typeface="Roboto"/>
                <a:sym typeface="Roboto"/>
              </a:rPr>
              <a:t>What is the overall </a:t>
            </a:r>
            <a:r>
              <a:rPr lang="en" sz="1500" b="1" i="1">
                <a:solidFill>
                  <a:srgbClr val="FFFFFF"/>
                </a:solidFill>
                <a:latin typeface="Roboto"/>
                <a:ea typeface="Roboto"/>
                <a:cs typeface="Roboto"/>
                <a:sym typeface="Roboto"/>
              </a:rPr>
              <a:t>message</a:t>
            </a:r>
            <a:r>
              <a:rPr lang="en" sz="1500" b="1">
                <a:solidFill>
                  <a:srgbClr val="FFFFFF"/>
                </a:solidFill>
                <a:latin typeface="Roboto"/>
                <a:ea typeface="Roboto"/>
                <a:cs typeface="Roboto"/>
                <a:sym typeface="Roboto"/>
              </a:rPr>
              <a:t> </a:t>
            </a:r>
            <a:r>
              <a:rPr lang="en" sz="1500">
                <a:solidFill>
                  <a:srgbClr val="FFFFFF"/>
                </a:solidFill>
                <a:latin typeface="Roboto"/>
                <a:ea typeface="Roboto"/>
                <a:cs typeface="Roboto"/>
                <a:sym typeface="Roboto"/>
              </a:rPr>
              <a:t>of the story? Can you associate it with something in your life or something happening in the world? </a:t>
            </a:r>
            <a:endParaRPr sz="1500">
              <a:solidFill>
                <a:srgbClr val="FFFFFF"/>
              </a:solidFill>
              <a:latin typeface="Roboto"/>
              <a:ea typeface="Roboto"/>
              <a:cs typeface="Roboto"/>
              <a:sym typeface="Robo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a:spLocks noGrp="1"/>
          </p:cNvSpPr>
          <p:nvPr>
            <p:ph type="ctrTitle"/>
          </p:nvPr>
        </p:nvSpPr>
        <p:spPr>
          <a:xfrm>
            <a:off x="1680300" y="650450"/>
            <a:ext cx="5783400" cy="199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How well do you know the 2018 Ladybug Nominees? </a:t>
            </a:r>
            <a:endParaRPr/>
          </a:p>
        </p:txBody>
      </p:sp>
      <p:sp>
        <p:nvSpPr>
          <p:cNvPr id="71" name="Google Shape;71;p14"/>
          <p:cNvSpPr txBox="1">
            <a:spLocks noGrp="1"/>
          </p:cNvSpPr>
          <p:nvPr>
            <p:ph type="subTitle" idx="1"/>
          </p:nvPr>
        </p:nvSpPr>
        <p:spPr>
          <a:xfrm>
            <a:off x="1680302" y="304945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https://play.kahoot.it/#/?quizId=0dfc1779-a516-4cd9-94a2-db0a8b537259</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2"/>
          <p:cNvSpPr txBox="1">
            <a:spLocks noGrp="1"/>
          </p:cNvSpPr>
          <p:nvPr>
            <p:ph type="title"/>
          </p:nvPr>
        </p:nvSpPr>
        <p:spPr>
          <a:xfrm>
            <a:off x="387900" y="45802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Integrating Technology Into Your Program</a:t>
            </a:r>
            <a:endParaRPr/>
          </a:p>
        </p:txBody>
      </p:sp>
      <p:pic>
        <p:nvPicPr>
          <p:cNvPr id="272" name="Google Shape;272;p32"/>
          <p:cNvPicPr preferRelativeResize="0"/>
          <p:nvPr/>
        </p:nvPicPr>
        <p:blipFill>
          <a:blip r:embed="rId3">
            <a:alphaModFix/>
          </a:blip>
          <a:stretch>
            <a:fillRect/>
          </a:stretch>
        </p:blipFill>
        <p:spPr>
          <a:xfrm>
            <a:off x="6150182" y="3237050"/>
            <a:ext cx="2777925" cy="1851399"/>
          </a:xfrm>
          <a:prstGeom prst="rect">
            <a:avLst/>
          </a:prstGeom>
          <a:noFill/>
          <a:ln>
            <a:noFill/>
          </a:ln>
        </p:spPr>
      </p:pic>
      <p:sp>
        <p:nvSpPr>
          <p:cNvPr id="273" name="Google Shape;273;p32"/>
          <p:cNvSpPr txBox="1"/>
          <p:nvPr/>
        </p:nvSpPr>
        <p:spPr>
          <a:xfrm>
            <a:off x="128575" y="991075"/>
            <a:ext cx="7680600" cy="39024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accent6"/>
              </a:buClr>
              <a:buSzPts val="1800"/>
              <a:buFont typeface="Roboto"/>
              <a:buChar char="★"/>
            </a:pPr>
            <a:r>
              <a:rPr lang="en" sz="1800">
                <a:solidFill>
                  <a:schemeClr val="accent6"/>
                </a:solidFill>
                <a:latin typeface="Roboto"/>
                <a:ea typeface="Roboto"/>
                <a:cs typeface="Roboto"/>
                <a:sym typeface="Roboto"/>
              </a:rPr>
              <a:t>Watch author interviews, illustration demos and read-alouds.</a:t>
            </a:r>
            <a:endParaRPr sz="1800">
              <a:solidFill>
                <a:schemeClr val="accent6"/>
              </a:solidFill>
              <a:latin typeface="Roboto"/>
              <a:ea typeface="Roboto"/>
              <a:cs typeface="Roboto"/>
              <a:sym typeface="Roboto"/>
            </a:endParaRPr>
          </a:p>
          <a:p>
            <a:pPr marL="457200" lvl="0" indent="-342900" algn="l" rtl="0">
              <a:lnSpc>
                <a:spcPct val="115000"/>
              </a:lnSpc>
              <a:spcBef>
                <a:spcPts val="0"/>
              </a:spcBef>
              <a:spcAft>
                <a:spcPts val="0"/>
              </a:spcAft>
              <a:buClr>
                <a:schemeClr val="accent6"/>
              </a:buClr>
              <a:buSzPts val="1800"/>
              <a:buFont typeface="Roboto"/>
              <a:buChar char="★"/>
            </a:pPr>
            <a:r>
              <a:rPr lang="en" sz="1800">
                <a:solidFill>
                  <a:schemeClr val="accent6"/>
                </a:solidFill>
                <a:latin typeface="Roboto"/>
                <a:ea typeface="Roboto"/>
                <a:cs typeface="Roboto"/>
                <a:sym typeface="Roboto"/>
              </a:rPr>
              <a:t>Research author/illustrator websites.</a:t>
            </a:r>
            <a:endParaRPr sz="1800">
              <a:solidFill>
                <a:schemeClr val="accent6"/>
              </a:solidFill>
              <a:latin typeface="Roboto"/>
              <a:ea typeface="Roboto"/>
              <a:cs typeface="Roboto"/>
              <a:sym typeface="Roboto"/>
            </a:endParaRPr>
          </a:p>
          <a:p>
            <a:pPr marL="457200" lvl="0" indent="-342900" algn="l" rtl="0">
              <a:lnSpc>
                <a:spcPct val="115000"/>
              </a:lnSpc>
              <a:spcBef>
                <a:spcPts val="0"/>
              </a:spcBef>
              <a:spcAft>
                <a:spcPts val="0"/>
              </a:spcAft>
              <a:buClr>
                <a:schemeClr val="accent6"/>
              </a:buClr>
              <a:buSzPts val="1800"/>
              <a:buFont typeface="Roboto"/>
              <a:buChar char="★"/>
            </a:pPr>
            <a:r>
              <a:rPr lang="en" sz="1800">
                <a:solidFill>
                  <a:schemeClr val="accent6"/>
                </a:solidFill>
                <a:latin typeface="Roboto"/>
                <a:ea typeface="Roboto"/>
                <a:cs typeface="Roboto"/>
                <a:sym typeface="Roboto"/>
              </a:rPr>
              <a:t>Have students write and record a booktalk.</a:t>
            </a:r>
            <a:endParaRPr sz="1800">
              <a:solidFill>
                <a:schemeClr val="accent6"/>
              </a:solidFill>
              <a:latin typeface="Roboto"/>
              <a:ea typeface="Roboto"/>
              <a:cs typeface="Roboto"/>
              <a:sym typeface="Roboto"/>
            </a:endParaRPr>
          </a:p>
          <a:p>
            <a:pPr marL="457200" lvl="0" indent="0" algn="l" rtl="0">
              <a:lnSpc>
                <a:spcPct val="115000"/>
              </a:lnSpc>
              <a:spcBef>
                <a:spcPts val="0"/>
              </a:spcBef>
              <a:spcAft>
                <a:spcPts val="0"/>
              </a:spcAft>
              <a:buNone/>
            </a:pPr>
            <a:r>
              <a:rPr lang="en" sz="1800">
                <a:solidFill>
                  <a:schemeClr val="accent6"/>
                </a:solidFill>
                <a:latin typeface="Roboto"/>
                <a:ea typeface="Roboto"/>
                <a:cs typeface="Roboto"/>
                <a:sym typeface="Roboto"/>
              </a:rPr>
              <a:t>Use QR codes to have readers access the booktalk.</a:t>
            </a:r>
            <a:endParaRPr sz="1800">
              <a:solidFill>
                <a:schemeClr val="accent6"/>
              </a:solidFill>
              <a:latin typeface="Roboto"/>
              <a:ea typeface="Roboto"/>
              <a:cs typeface="Roboto"/>
              <a:sym typeface="Roboto"/>
            </a:endParaRPr>
          </a:p>
          <a:p>
            <a:pPr marL="457200" lvl="0" indent="-342900" algn="l" rtl="0">
              <a:lnSpc>
                <a:spcPct val="115000"/>
              </a:lnSpc>
              <a:spcBef>
                <a:spcPts val="0"/>
              </a:spcBef>
              <a:spcAft>
                <a:spcPts val="0"/>
              </a:spcAft>
              <a:buClr>
                <a:schemeClr val="accent6"/>
              </a:buClr>
              <a:buSzPts val="1800"/>
              <a:buFont typeface="Roboto"/>
              <a:buChar char="★"/>
            </a:pPr>
            <a:r>
              <a:rPr lang="en" sz="1800">
                <a:solidFill>
                  <a:schemeClr val="accent6"/>
                </a:solidFill>
                <a:latin typeface="Roboto"/>
                <a:ea typeface="Roboto"/>
                <a:cs typeface="Roboto"/>
                <a:sym typeface="Roboto"/>
              </a:rPr>
              <a:t>View clips of live animals (example: </a:t>
            </a:r>
            <a:r>
              <a:rPr lang="en" sz="1800" u="sng">
                <a:solidFill>
                  <a:schemeClr val="hlink"/>
                </a:solidFill>
                <a:latin typeface="Roboto"/>
                <a:ea typeface="Roboto"/>
                <a:cs typeface="Roboto"/>
                <a:sym typeface="Roboto"/>
                <a:hlinkClick r:id="rId4"/>
              </a:rPr>
              <a:t>watch a real Inky</a:t>
            </a:r>
            <a:r>
              <a:rPr lang="en" sz="1800">
                <a:solidFill>
                  <a:schemeClr val="accent6"/>
                </a:solidFill>
                <a:latin typeface="Roboto"/>
                <a:ea typeface="Roboto"/>
                <a:cs typeface="Roboto"/>
                <a:sym typeface="Roboto"/>
              </a:rPr>
              <a:t>) </a:t>
            </a:r>
            <a:endParaRPr sz="1800">
              <a:solidFill>
                <a:schemeClr val="accent6"/>
              </a:solidFill>
              <a:latin typeface="Roboto"/>
              <a:ea typeface="Roboto"/>
              <a:cs typeface="Roboto"/>
              <a:sym typeface="Roboto"/>
            </a:endParaRPr>
          </a:p>
          <a:p>
            <a:pPr marL="457200" lvl="0" indent="-342900" algn="l" rtl="0">
              <a:lnSpc>
                <a:spcPct val="115000"/>
              </a:lnSpc>
              <a:spcBef>
                <a:spcPts val="0"/>
              </a:spcBef>
              <a:spcAft>
                <a:spcPts val="0"/>
              </a:spcAft>
              <a:buClr>
                <a:schemeClr val="accent6"/>
              </a:buClr>
              <a:buSzPts val="1800"/>
              <a:buFont typeface="Roboto"/>
              <a:buChar char="★"/>
            </a:pPr>
            <a:r>
              <a:rPr lang="en" sz="1800">
                <a:solidFill>
                  <a:schemeClr val="accent6"/>
                </a:solidFill>
                <a:latin typeface="Roboto"/>
                <a:ea typeface="Roboto"/>
                <a:cs typeface="Roboto"/>
                <a:sym typeface="Roboto"/>
              </a:rPr>
              <a:t>Create artwork and/or slideshows (think sequencing) using apps like Doodle Buddy or Draw Free for iPad. </a:t>
            </a:r>
            <a:endParaRPr sz="1800">
              <a:solidFill>
                <a:schemeClr val="accent6"/>
              </a:solidFill>
              <a:latin typeface="Roboto"/>
              <a:ea typeface="Roboto"/>
              <a:cs typeface="Roboto"/>
              <a:sym typeface="Roboto"/>
            </a:endParaRPr>
          </a:p>
          <a:p>
            <a:pPr marL="457200" lvl="0" indent="-342900" algn="l" rtl="0">
              <a:lnSpc>
                <a:spcPct val="115000"/>
              </a:lnSpc>
              <a:spcBef>
                <a:spcPts val="0"/>
              </a:spcBef>
              <a:spcAft>
                <a:spcPts val="0"/>
              </a:spcAft>
              <a:buClr>
                <a:schemeClr val="accent6"/>
              </a:buClr>
              <a:buSzPts val="1800"/>
              <a:buFont typeface="Roboto"/>
              <a:buChar char="★"/>
            </a:pPr>
            <a:r>
              <a:rPr lang="en" sz="1800">
                <a:solidFill>
                  <a:schemeClr val="accent6"/>
                </a:solidFill>
                <a:latin typeface="Roboto"/>
                <a:ea typeface="Roboto"/>
                <a:cs typeface="Roboto"/>
                <a:sym typeface="Roboto"/>
              </a:rPr>
              <a:t>Create ebooks using Storykit or Creative Book Builder.</a:t>
            </a:r>
            <a:endParaRPr sz="1800">
              <a:solidFill>
                <a:schemeClr val="accent6"/>
              </a:solidFill>
              <a:latin typeface="Roboto"/>
              <a:ea typeface="Roboto"/>
              <a:cs typeface="Roboto"/>
              <a:sym typeface="Roboto"/>
            </a:endParaRPr>
          </a:p>
          <a:p>
            <a:pPr marL="457200" lvl="0" indent="-342900" algn="l" rtl="0">
              <a:lnSpc>
                <a:spcPct val="115000"/>
              </a:lnSpc>
              <a:spcBef>
                <a:spcPts val="0"/>
              </a:spcBef>
              <a:spcAft>
                <a:spcPts val="0"/>
              </a:spcAft>
              <a:buClr>
                <a:schemeClr val="accent6"/>
              </a:buClr>
              <a:buSzPts val="1800"/>
              <a:buFont typeface="Roboto"/>
              <a:buChar char="★"/>
            </a:pPr>
            <a:r>
              <a:rPr lang="en" sz="1800">
                <a:solidFill>
                  <a:schemeClr val="accent6"/>
                </a:solidFill>
                <a:latin typeface="Roboto"/>
                <a:ea typeface="Roboto"/>
                <a:cs typeface="Roboto"/>
                <a:sym typeface="Roboto"/>
              </a:rPr>
              <a:t>Animate with Toontastic. </a:t>
            </a:r>
            <a:endParaRPr sz="1800">
              <a:solidFill>
                <a:schemeClr val="accent6"/>
              </a:solidFill>
              <a:latin typeface="Roboto"/>
              <a:ea typeface="Roboto"/>
              <a:cs typeface="Roboto"/>
              <a:sym typeface="Roboto"/>
            </a:endParaRPr>
          </a:p>
          <a:p>
            <a:pPr marL="457200" lvl="0" indent="-342900" algn="l" rtl="0">
              <a:lnSpc>
                <a:spcPct val="115000"/>
              </a:lnSpc>
              <a:spcBef>
                <a:spcPts val="0"/>
              </a:spcBef>
              <a:spcAft>
                <a:spcPts val="0"/>
              </a:spcAft>
              <a:buClr>
                <a:schemeClr val="accent6"/>
              </a:buClr>
              <a:buSzPts val="1800"/>
              <a:buFont typeface="Roboto"/>
              <a:buChar char="★"/>
            </a:pPr>
            <a:r>
              <a:rPr lang="en" sz="1800">
                <a:solidFill>
                  <a:schemeClr val="accent6"/>
                </a:solidFill>
                <a:latin typeface="Roboto"/>
                <a:ea typeface="Roboto"/>
                <a:cs typeface="Roboto"/>
                <a:sym typeface="Roboto"/>
              </a:rPr>
              <a:t>Review the books by creating a game like 					Jeopardy at </a:t>
            </a:r>
            <a:r>
              <a:rPr lang="en" sz="1800" u="sng">
                <a:solidFill>
                  <a:schemeClr val="hlink"/>
                </a:solidFill>
                <a:latin typeface="Roboto"/>
                <a:ea typeface="Roboto"/>
                <a:cs typeface="Roboto"/>
                <a:sym typeface="Roboto"/>
                <a:hlinkClick r:id="rId5"/>
              </a:rPr>
              <a:t>www.superteachertools.com</a:t>
            </a:r>
            <a:r>
              <a:rPr lang="en" sz="1800">
                <a:solidFill>
                  <a:schemeClr val="accent6"/>
                </a:solidFill>
                <a:latin typeface="Roboto"/>
                <a:ea typeface="Roboto"/>
                <a:cs typeface="Roboto"/>
                <a:sym typeface="Roboto"/>
              </a:rPr>
              <a:t> </a:t>
            </a:r>
            <a:endParaRPr sz="1800">
              <a:solidFill>
                <a:schemeClr val="accent6"/>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3"/>
          <p:cNvSpPr txBox="1">
            <a:spLocks noGrp="1"/>
          </p:cNvSpPr>
          <p:nvPr>
            <p:ph type="title"/>
          </p:nvPr>
        </p:nvSpPr>
        <p:spPr>
          <a:xfrm>
            <a:off x="227775" y="574275"/>
            <a:ext cx="4045200" cy="1506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Teaching kids about voting</a:t>
            </a:r>
            <a:endParaRPr/>
          </a:p>
        </p:txBody>
      </p:sp>
      <p:sp>
        <p:nvSpPr>
          <p:cNvPr id="279" name="Google Shape;279;p33"/>
          <p:cNvSpPr txBox="1">
            <a:spLocks noGrp="1"/>
          </p:cNvSpPr>
          <p:nvPr>
            <p:ph type="body" idx="2"/>
          </p:nvPr>
        </p:nvSpPr>
        <p:spPr>
          <a:xfrm>
            <a:off x="4939500" y="724200"/>
            <a:ext cx="3837000" cy="3695100"/>
          </a:xfrm>
          <a:prstGeom prst="rect">
            <a:avLst/>
          </a:prstGeom>
          <a:ln>
            <a:noFill/>
          </a:ln>
        </p:spPr>
        <p:txBody>
          <a:bodyPr spcFirstLastPara="1" wrap="square" lIns="91425" tIns="91425" rIns="91425" bIns="91425" anchor="ctr" anchorCtr="0">
            <a:noAutofit/>
          </a:bodyPr>
          <a:lstStyle/>
          <a:p>
            <a:pPr marL="457200" lvl="0" indent="-342900" algn="l" rtl="0">
              <a:spcBef>
                <a:spcPts val="0"/>
              </a:spcBef>
              <a:spcAft>
                <a:spcPts val="0"/>
              </a:spcAft>
              <a:buSzPts val="1800"/>
              <a:buChar char="●"/>
            </a:pPr>
            <a:r>
              <a:rPr lang="en"/>
              <a:t>How to make an informed decision</a:t>
            </a:r>
            <a:endParaRPr/>
          </a:p>
          <a:p>
            <a:pPr marL="457200" lvl="0" indent="-342900" algn="l" rtl="0">
              <a:spcBef>
                <a:spcPts val="0"/>
              </a:spcBef>
              <a:spcAft>
                <a:spcPts val="0"/>
              </a:spcAft>
              <a:buSzPts val="1800"/>
              <a:buChar char="●"/>
            </a:pPr>
            <a:r>
              <a:rPr lang="en"/>
              <a:t>Advocate for your choice</a:t>
            </a:r>
            <a:endParaRPr/>
          </a:p>
          <a:p>
            <a:pPr marL="457200" lvl="0" indent="-342900" algn="l" rtl="0">
              <a:spcBef>
                <a:spcPts val="0"/>
              </a:spcBef>
              <a:spcAft>
                <a:spcPts val="0"/>
              </a:spcAft>
              <a:buSzPts val="1800"/>
              <a:buChar char="●"/>
            </a:pPr>
            <a:r>
              <a:rPr lang="en"/>
              <a:t>Teach respectful disagreement</a:t>
            </a:r>
            <a:endParaRPr/>
          </a:p>
          <a:p>
            <a:pPr marL="457200" lvl="0" indent="-342900" algn="l" rtl="0">
              <a:spcBef>
                <a:spcPts val="0"/>
              </a:spcBef>
              <a:spcAft>
                <a:spcPts val="0"/>
              </a:spcAft>
              <a:buSzPts val="1800"/>
              <a:buChar char="●"/>
            </a:pPr>
            <a:r>
              <a:rPr lang="en"/>
              <a:t>Use math to explain results</a:t>
            </a:r>
            <a:endParaRPr/>
          </a:p>
          <a:p>
            <a:pPr marL="0" lvl="0" indent="0" algn="l" rtl="0">
              <a:spcBef>
                <a:spcPts val="1600"/>
              </a:spcBef>
              <a:spcAft>
                <a:spcPts val="0"/>
              </a:spcAft>
              <a:buNone/>
            </a:pPr>
            <a:endParaRPr/>
          </a:p>
          <a:p>
            <a:pPr marL="0" lvl="0" indent="0" algn="ctr" rtl="0">
              <a:spcBef>
                <a:spcPts val="1600"/>
              </a:spcBef>
              <a:spcAft>
                <a:spcPts val="1600"/>
              </a:spcAft>
              <a:buNone/>
            </a:pPr>
            <a:r>
              <a:rPr lang="en">
                <a:solidFill>
                  <a:srgbClr val="F1C232"/>
                </a:solidFill>
              </a:rPr>
              <a:t>Make it fun--Hold a voting party!</a:t>
            </a:r>
            <a:endParaRPr>
              <a:solidFill>
                <a:srgbClr val="F1C232"/>
              </a:solidFill>
            </a:endParaRPr>
          </a:p>
        </p:txBody>
      </p:sp>
      <p:pic>
        <p:nvPicPr>
          <p:cNvPr id="280" name="Google Shape;280;p33"/>
          <p:cNvPicPr preferRelativeResize="0"/>
          <p:nvPr/>
        </p:nvPicPr>
        <p:blipFill>
          <a:blip r:embed="rId3">
            <a:alphaModFix/>
          </a:blip>
          <a:stretch>
            <a:fillRect/>
          </a:stretch>
        </p:blipFill>
        <p:spPr>
          <a:xfrm>
            <a:off x="624092" y="2450950"/>
            <a:ext cx="3328022" cy="2616198"/>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4"/>
          <p:cNvSpPr txBox="1">
            <a:spLocks noGrp="1"/>
          </p:cNvSpPr>
          <p:nvPr>
            <p:ph type="title"/>
          </p:nvPr>
        </p:nvSpPr>
        <p:spPr>
          <a:xfrm>
            <a:off x="265500" y="190375"/>
            <a:ext cx="4045200" cy="150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“A Small Thing...But Big”</a:t>
            </a:r>
            <a:endParaRPr/>
          </a:p>
        </p:txBody>
      </p:sp>
      <p:sp>
        <p:nvSpPr>
          <p:cNvPr id="286" name="Google Shape;286;p34"/>
          <p:cNvSpPr txBox="1">
            <a:spLocks noGrp="1"/>
          </p:cNvSpPr>
          <p:nvPr>
            <p:ph type="subTitle" idx="1"/>
          </p:nvPr>
        </p:nvSpPr>
        <p:spPr>
          <a:xfrm>
            <a:off x="265500" y="2769000"/>
            <a:ext cx="4278900" cy="1345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https://www.letsticktogether.com</a:t>
            </a:r>
            <a:endParaRPr/>
          </a:p>
          <a:p>
            <a:pPr marL="0" lvl="0" indent="0" algn="ctr" rtl="0">
              <a:spcBef>
                <a:spcPts val="0"/>
              </a:spcBef>
              <a:spcAft>
                <a:spcPts val="0"/>
              </a:spcAft>
              <a:buNone/>
            </a:pPr>
            <a:endParaRPr/>
          </a:p>
          <a:p>
            <a:pPr marL="0" lvl="0" indent="0" algn="ctr" rtl="0">
              <a:spcBef>
                <a:spcPts val="0"/>
              </a:spcBef>
              <a:spcAft>
                <a:spcPts val="0"/>
              </a:spcAft>
              <a:buNone/>
            </a:pPr>
            <a:r>
              <a:rPr lang="en"/>
              <a:t>Students were given stickers after each book was read to add to the mosaic. </a:t>
            </a:r>
            <a:endParaRPr/>
          </a:p>
        </p:txBody>
      </p:sp>
      <p:sp>
        <p:nvSpPr>
          <p:cNvPr id="287" name="Google Shape;287;p34"/>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p>
            <a:pPr marL="0" lvl="0" indent="0" algn="l" rtl="0">
              <a:spcBef>
                <a:spcPts val="0"/>
              </a:spcBef>
              <a:spcAft>
                <a:spcPts val="1600"/>
              </a:spcAft>
              <a:buNone/>
            </a:pPr>
            <a:endParaRPr/>
          </a:p>
        </p:txBody>
      </p:sp>
      <p:pic>
        <p:nvPicPr>
          <p:cNvPr id="288" name="Google Shape;288;p34"/>
          <p:cNvPicPr preferRelativeResize="0"/>
          <p:nvPr/>
        </p:nvPicPr>
        <p:blipFill>
          <a:blip r:embed="rId4">
            <a:alphaModFix/>
          </a:blip>
          <a:stretch>
            <a:fillRect/>
          </a:stretch>
        </p:blipFill>
        <p:spPr>
          <a:xfrm>
            <a:off x="4639469" y="-37175"/>
            <a:ext cx="4437063" cy="5143500"/>
          </a:xfrm>
          <a:prstGeom prst="rect">
            <a:avLst/>
          </a:prstGeom>
          <a:noFill/>
          <a:ln>
            <a:noFill/>
          </a:ln>
        </p:spPr>
      </p:pic>
      <p:pic>
        <p:nvPicPr>
          <p:cNvPr id="289" name="Google Shape;289;p34"/>
          <p:cNvPicPr preferRelativeResize="0"/>
          <p:nvPr/>
        </p:nvPicPr>
        <p:blipFill>
          <a:blip r:embed="rId5">
            <a:alphaModFix/>
          </a:blip>
          <a:stretch>
            <a:fillRect/>
          </a:stretch>
        </p:blipFill>
        <p:spPr>
          <a:xfrm>
            <a:off x="34375" y="1696675"/>
            <a:ext cx="4507449" cy="10857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5"/>
          <p:cNvSpPr txBox="1">
            <a:spLocks noGrp="1"/>
          </p:cNvSpPr>
          <p:nvPr>
            <p:ph type="title"/>
          </p:nvPr>
        </p:nvSpPr>
        <p:spPr>
          <a:xfrm>
            <a:off x="185625" y="2660950"/>
            <a:ext cx="4045200" cy="1506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Sample Activities</a:t>
            </a:r>
            <a:endParaRPr/>
          </a:p>
          <a:p>
            <a:pPr marL="0" lvl="0" indent="0" algn="ctr" rtl="0">
              <a:spcBef>
                <a:spcPts val="0"/>
              </a:spcBef>
              <a:spcAft>
                <a:spcPts val="0"/>
              </a:spcAft>
              <a:buNone/>
            </a:pPr>
            <a:r>
              <a:rPr lang="en"/>
              <a:t>for </a:t>
            </a:r>
            <a:endParaRPr/>
          </a:p>
          <a:p>
            <a:pPr marL="0" lvl="0" indent="0" algn="ctr" rtl="0">
              <a:spcBef>
                <a:spcPts val="0"/>
              </a:spcBef>
              <a:spcAft>
                <a:spcPts val="0"/>
              </a:spcAft>
              <a:buNone/>
            </a:pPr>
            <a:r>
              <a:rPr lang="en" u="sng"/>
              <a:t>Inky’s Amazing Escape</a:t>
            </a:r>
            <a:r>
              <a:rPr lang="en"/>
              <a:t> </a:t>
            </a:r>
            <a:endParaRPr/>
          </a:p>
          <a:p>
            <a:pPr marL="0" lvl="0" indent="0" algn="ctr" rtl="0">
              <a:spcBef>
                <a:spcPts val="0"/>
              </a:spcBef>
              <a:spcAft>
                <a:spcPts val="0"/>
              </a:spcAft>
              <a:buNone/>
            </a:pPr>
            <a:endParaRPr sz="2400"/>
          </a:p>
          <a:p>
            <a:pPr marL="0" lvl="0" indent="0" algn="ctr" rtl="0">
              <a:spcBef>
                <a:spcPts val="0"/>
              </a:spcBef>
              <a:spcAft>
                <a:spcPts val="0"/>
              </a:spcAft>
              <a:buNone/>
            </a:pPr>
            <a:r>
              <a:rPr lang="en" sz="2400"/>
              <a:t>by Sy Montgomery</a:t>
            </a:r>
            <a:endParaRPr sz="2400"/>
          </a:p>
        </p:txBody>
      </p:sp>
      <p:sp>
        <p:nvSpPr>
          <p:cNvPr id="295" name="Google Shape;295;p35"/>
          <p:cNvSpPr txBox="1">
            <a:spLocks noGrp="1"/>
          </p:cNvSpPr>
          <p:nvPr>
            <p:ph type="subTitle" idx="1"/>
          </p:nvPr>
        </p:nvSpPr>
        <p:spPr>
          <a:xfrm>
            <a:off x="4789775" y="299625"/>
            <a:ext cx="4045200" cy="948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t>Examples of how one book can be used for many subjects</a:t>
            </a:r>
            <a:endParaRPr b="1"/>
          </a:p>
        </p:txBody>
      </p:sp>
      <p:sp>
        <p:nvSpPr>
          <p:cNvPr id="296" name="Google Shape;296;p35"/>
          <p:cNvSpPr txBox="1">
            <a:spLocks noGrp="1"/>
          </p:cNvSpPr>
          <p:nvPr>
            <p:ph type="body" idx="2"/>
          </p:nvPr>
        </p:nvSpPr>
        <p:spPr>
          <a:xfrm>
            <a:off x="4929525" y="1093725"/>
            <a:ext cx="4109100" cy="3695100"/>
          </a:xfrm>
          <a:prstGeom prst="rect">
            <a:avLst/>
          </a:prstGeom>
        </p:spPr>
        <p:txBody>
          <a:bodyPr spcFirstLastPara="1" wrap="square" lIns="91425" tIns="91425" rIns="91425" bIns="91425" anchor="ctr" anchorCtr="0">
            <a:noAutofit/>
          </a:bodyPr>
          <a:lstStyle/>
          <a:p>
            <a:pPr marL="457200" lvl="0" indent="-342900" algn="l" rtl="0">
              <a:lnSpc>
                <a:spcPct val="150000"/>
              </a:lnSpc>
              <a:spcBef>
                <a:spcPts val="0"/>
              </a:spcBef>
              <a:spcAft>
                <a:spcPts val="0"/>
              </a:spcAft>
              <a:buSzPts val="1800"/>
              <a:buChar char="●"/>
            </a:pPr>
            <a:r>
              <a:rPr lang="en" u="sng">
                <a:solidFill>
                  <a:schemeClr val="hlink"/>
                </a:solidFill>
                <a:hlinkClick r:id="rId3"/>
              </a:rPr>
              <a:t>Creatures of the Sea In a Scramble</a:t>
            </a:r>
            <a:endParaRPr>
              <a:solidFill>
                <a:srgbClr val="FFFFFF"/>
              </a:solidFill>
            </a:endParaRPr>
          </a:p>
          <a:p>
            <a:pPr marL="457200" lvl="0" indent="-342900" algn="l" rtl="0">
              <a:lnSpc>
                <a:spcPct val="150000"/>
              </a:lnSpc>
              <a:spcBef>
                <a:spcPts val="0"/>
              </a:spcBef>
              <a:spcAft>
                <a:spcPts val="0"/>
              </a:spcAft>
              <a:buSzPts val="1800"/>
              <a:buChar char="●"/>
            </a:pPr>
            <a:r>
              <a:rPr lang="en" u="sng">
                <a:solidFill>
                  <a:schemeClr val="hlink"/>
                </a:solidFill>
                <a:hlinkClick r:id="rId4"/>
              </a:rPr>
              <a:t>Art: How to Draw an Octopus</a:t>
            </a:r>
            <a:endParaRPr/>
          </a:p>
          <a:p>
            <a:pPr marL="457200" lvl="0" indent="-342900" algn="l" rtl="0">
              <a:lnSpc>
                <a:spcPct val="150000"/>
              </a:lnSpc>
              <a:spcBef>
                <a:spcPts val="0"/>
              </a:spcBef>
              <a:spcAft>
                <a:spcPts val="0"/>
              </a:spcAft>
              <a:buSzPts val="1800"/>
              <a:buChar char="●"/>
            </a:pPr>
            <a:r>
              <a:rPr lang="en" u="sng">
                <a:solidFill>
                  <a:schemeClr val="hlink"/>
                </a:solidFill>
                <a:hlinkClick r:id="rId5"/>
              </a:rPr>
              <a:t>Science: No Bones About It</a:t>
            </a:r>
            <a:endParaRPr>
              <a:solidFill>
                <a:srgbClr val="FFFFFF"/>
              </a:solidFill>
            </a:endParaRPr>
          </a:p>
          <a:p>
            <a:pPr marL="457200" lvl="0" indent="-342900" algn="l" rtl="0">
              <a:lnSpc>
                <a:spcPct val="150000"/>
              </a:lnSpc>
              <a:spcBef>
                <a:spcPts val="0"/>
              </a:spcBef>
              <a:spcAft>
                <a:spcPts val="0"/>
              </a:spcAft>
              <a:buSzPts val="1800"/>
              <a:buChar char="●"/>
            </a:pPr>
            <a:r>
              <a:rPr lang="en" u="sng">
                <a:solidFill>
                  <a:srgbClr val="93C47D"/>
                </a:solidFill>
              </a:rPr>
              <a:t>Research:</a:t>
            </a:r>
            <a:r>
              <a:rPr lang="en" u="sng">
                <a:solidFill>
                  <a:srgbClr val="6AA84F"/>
                </a:solidFill>
              </a:rPr>
              <a:t> </a:t>
            </a:r>
            <a:r>
              <a:rPr lang="en" u="sng">
                <a:solidFill>
                  <a:schemeClr val="hlink"/>
                </a:solidFill>
                <a:hlinkClick r:id="rId6"/>
              </a:rPr>
              <a:t>Nat Geo Kids - All About the Octopus</a:t>
            </a:r>
            <a:endParaRPr>
              <a:solidFill>
                <a:srgbClr val="FFFFFF"/>
              </a:solidFill>
            </a:endParaRPr>
          </a:p>
          <a:p>
            <a:pPr marL="457200" lvl="0" indent="-342900" algn="l" rtl="0">
              <a:lnSpc>
                <a:spcPct val="150000"/>
              </a:lnSpc>
              <a:spcBef>
                <a:spcPts val="0"/>
              </a:spcBef>
              <a:spcAft>
                <a:spcPts val="0"/>
              </a:spcAft>
              <a:buSzPts val="1800"/>
              <a:buChar char="●"/>
            </a:pPr>
            <a:r>
              <a:rPr lang="en" u="sng">
                <a:solidFill>
                  <a:schemeClr val="hlink"/>
                </a:solidFill>
                <a:hlinkClick r:id="rId7"/>
              </a:rPr>
              <a:t>Video of Octopus Escaping</a:t>
            </a:r>
            <a:endParaRPr>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ctrTitle"/>
          </p:nvPr>
        </p:nvSpPr>
        <p:spPr>
          <a:xfrm>
            <a:off x="1680302" y="1368700"/>
            <a:ext cx="5783400" cy="14574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i="1">
                <a:solidFill>
                  <a:schemeClr val="accent6"/>
                </a:solidFill>
              </a:rPr>
              <a:t>Thank you for attending our presentation!</a:t>
            </a:r>
            <a:endParaRPr i="1">
              <a:solidFill>
                <a:schemeClr val="accent6"/>
              </a:solidFill>
            </a:endParaRPr>
          </a:p>
        </p:txBody>
      </p:sp>
      <p:sp>
        <p:nvSpPr>
          <p:cNvPr id="302" name="Google Shape;302;p36"/>
          <p:cNvSpPr txBox="1">
            <a:spLocks noGrp="1"/>
          </p:cNvSpPr>
          <p:nvPr>
            <p:ph type="subTitle" idx="1"/>
          </p:nvPr>
        </p:nvSpPr>
        <p:spPr>
          <a:xfrm>
            <a:off x="1680302" y="3339100"/>
            <a:ext cx="5783400" cy="909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a:latin typeface="Petit Formal Script"/>
                <a:ea typeface="Petit Formal Script"/>
                <a:cs typeface="Petit Formal Script"/>
                <a:sym typeface="Petit Formal Script"/>
              </a:rPr>
              <a:t>Karen and Deb</a:t>
            </a:r>
            <a:endParaRPr b="1">
              <a:latin typeface="Petit Formal Script"/>
              <a:ea typeface="Petit Formal Script"/>
              <a:cs typeface="Petit Formal Script"/>
              <a:sym typeface="Petit Formal Scrip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5"/>
          <p:cNvSpPr txBox="1">
            <a:spLocks noGrp="1"/>
          </p:cNvSpPr>
          <p:nvPr>
            <p:ph type="body" idx="2"/>
          </p:nvPr>
        </p:nvSpPr>
        <p:spPr>
          <a:xfrm>
            <a:off x="4985500" y="1092700"/>
            <a:ext cx="3837000" cy="4163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None/>
            </a:pPr>
            <a:r>
              <a:rPr lang="en" sz="1600" b="1"/>
              <a:t>This award promotes awareness and appreciation of the best in recent children’s picture books. </a:t>
            </a:r>
            <a:endParaRPr sz="1600" b="1"/>
          </a:p>
          <a:p>
            <a:pPr marL="0" lvl="0" indent="0" algn="l" rtl="0">
              <a:spcBef>
                <a:spcPts val="1600"/>
              </a:spcBef>
              <a:spcAft>
                <a:spcPts val="0"/>
              </a:spcAft>
              <a:buClr>
                <a:srgbClr val="000000"/>
              </a:buClr>
              <a:buSzPts val="1100"/>
              <a:buNone/>
            </a:pPr>
            <a:r>
              <a:rPr lang="en" sz="1600" b="1"/>
              <a:t>It provides a wonderful opportunity for New Hampshire Librarians to introduce children and adults to the rich read-aloud world of literature and art. The award also introduces children to voting, one of the greatest American rights here in the </a:t>
            </a:r>
            <a:r>
              <a:rPr lang="en" sz="1600" b="1" i="1"/>
              <a:t>First in the Nation New Hampshire.</a:t>
            </a:r>
            <a:endParaRPr sz="1400" b="1" i="1"/>
          </a:p>
          <a:p>
            <a:pPr marL="0" lvl="0" indent="0" algn="l" rtl="0">
              <a:spcBef>
                <a:spcPts val="1600"/>
              </a:spcBef>
              <a:spcAft>
                <a:spcPts val="0"/>
              </a:spcAft>
              <a:buClr>
                <a:srgbClr val="000000"/>
              </a:buClr>
              <a:buSzPts val="1100"/>
              <a:buNone/>
            </a:pPr>
            <a:r>
              <a:rPr lang="en" sz="1600" i="1" u="sng">
                <a:solidFill>
                  <a:schemeClr val="hlink"/>
                </a:solidFill>
                <a:hlinkClick r:id="rId3"/>
              </a:rPr>
              <a:t>http://nhbookcenter.blogspot.com/</a:t>
            </a:r>
            <a:endParaRPr sz="1600" i="1"/>
          </a:p>
          <a:p>
            <a:pPr marL="0" lvl="0" indent="0" algn="l" rtl="0">
              <a:spcBef>
                <a:spcPts val="1600"/>
              </a:spcBef>
              <a:spcAft>
                <a:spcPts val="0"/>
              </a:spcAft>
              <a:buClr>
                <a:srgbClr val="000000"/>
              </a:buClr>
              <a:buSzPts val="1100"/>
              <a:buNone/>
            </a:pPr>
            <a:r>
              <a:rPr lang="en" sz="1600" i="1" u="sng">
                <a:solidFill>
                  <a:schemeClr val="hlink"/>
                </a:solidFill>
                <a:hlinkClick r:id="rId4"/>
              </a:rPr>
              <a:t>https://www.nh.gov/nhsl/bookcenter/programs/ladybug.html</a:t>
            </a:r>
            <a:endParaRPr sz="1600" i="1"/>
          </a:p>
          <a:p>
            <a:pPr marL="0" lvl="0" indent="0" algn="l" rtl="0">
              <a:spcBef>
                <a:spcPts val="1600"/>
              </a:spcBef>
              <a:spcAft>
                <a:spcPts val="0"/>
              </a:spcAft>
              <a:buClr>
                <a:srgbClr val="000000"/>
              </a:buClr>
              <a:buSzPts val="1100"/>
              <a:buFont typeface="Arial"/>
              <a:buNone/>
            </a:pPr>
            <a:endParaRPr sz="1600" i="1"/>
          </a:p>
          <a:p>
            <a:pPr marL="0" lvl="0" indent="0" algn="l" rtl="0">
              <a:spcBef>
                <a:spcPts val="1600"/>
              </a:spcBef>
              <a:spcAft>
                <a:spcPts val="1600"/>
              </a:spcAft>
              <a:buClr>
                <a:schemeClr val="dk2"/>
              </a:buClr>
              <a:buSzPts val="1100"/>
              <a:buNone/>
            </a:pPr>
            <a:endParaRPr sz="1600"/>
          </a:p>
        </p:txBody>
      </p:sp>
      <p:sp>
        <p:nvSpPr>
          <p:cNvPr id="77" name="Google Shape;77;p15"/>
          <p:cNvSpPr txBox="1">
            <a:spLocks noGrp="1"/>
          </p:cNvSpPr>
          <p:nvPr>
            <p:ph type="title"/>
          </p:nvPr>
        </p:nvSpPr>
        <p:spPr>
          <a:xfrm>
            <a:off x="265500" y="1912650"/>
            <a:ext cx="4045200" cy="131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History</a:t>
            </a:r>
            <a:endParaRPr/>
          </a:p>
        </p:txBody>
      </p:sp>
      <p:pic>
        <p:nvPicPr>
          <p:cNvPr id="78" name="Google Shape;78;p15"/>
          <p:cNvPicPr preferRelativeResize="0"/>
          <p:nvPr/>
        </p:nvPicPr>
        <p:blipFill>
          <a:blip r:embed="rId5">
            <a:alphaModFix/>
          </a:blip>
          <a:stretch>
            <a:fillRect/>
          </a:stretch>
        </p:blipFill>
        <p:spPr>
          <a:xfrm>
            <a:off x="1428600" y="2949600"/>
            <a:ext cx="1718992" cy="1607850"/>
          </a:xfrm>
          <a:prstGeom prst="rect">
            <a:avLst/>
          </a:prstGeom>
          <a:noFill/>
          <a:ln>
            <a:noFill/>
          </a:ln>
        </p:spPr>
      </p:pic>
      <p:sp>
        <p:nvSpPr>
          <p:cNvPr id="79" name="Google Shape;79;p15"/>
          <p:cNvSpPr txBox="1"/>
          <p:nvPr/>
        </p:nvSpPr>
        <p:spPr>
          <a:xfrm>
            <a:off x="369600" y="410225"/>
            <a:ext cx="3837000" cy="160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rgbClr val="000000"/>
              </a:buClr>
              <a:buSzPts val="1100"/>
              <a:buFont typeface="Arial"/>
              <a:buNone/>
            </a:pPr>
            <a:r>
              <a:rPr lang="en" sz="1800">
                <a:solidFill>
                  <a:schemeClr val="dk1"/>
                </a:solidFill>
                <a:latin typeface="Roboto"/>
                <a:ea typeface="Roboto"/>
                <a:cs typeface="Roboto"/>
                <a:sym typeface="Roboto"/>
              </a:rPr>
              <a:t>The Ladybug Picture Book Award was one of the first programs started by the Center of the Book at the New Hampshire State Library    in 2003.</a:t>
            </a:r>
            <a:endParaRPr sz="18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xfrm>
            <a:off x="150825" y="65875"/>
            <a:ext cx="8368200" cy="686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The Committee &amp; Timeline</a:t>
            </a:r>
            <a:endParaRPr/>
          </a:p>
        </p:txBody>
      </p:sp>
      <p:sp>
        <p:nvSpPr>
          <p:cNvPr id="85" name="Google Shape;85;p16"/>
          <p:cNvSpPr txBox="1">
            <a:spLocks noGrp="1"/>
          </p:cNvSpPr>
          <p:nvPr>
            <p:ph type="body" idx="1"/>
          </p:nvPr>
        </p:nvSpPr>
        <p:spPr>
          <a:xfrm>
            <a:off x="150825" y="675075"/>
            <a:ext cx="8936700" cy="3648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highlight>
                  <a:srgbClr val="FFFFFF"/>
                </a:highlight>
                <a:latin typeface="Verdana"/>
                <a:ea typeface="Verdana"/>
                <a:cs typeface="Verdana"/>
                <a:sym typeface="Verdana"/>
              </a:rPr>
              <a:t>The committee is mix of public and school librarians from around the state.</a:t>
            </a:r>
            <a:endParaRPr>
              <a:solidFill>
                <a:srgbClr val="000000"/>
              </a:solidFill>
              <a:highlight>
                <a:srgbClr val="FFFFFF"/>
              </a:highlight>
              <a:latin typeface="Verdana"/>
              <a:ea typeface="Verdana"/>
              <a:cs typeface="Verdana"/>
              <a:sym typeface="Verdana"/>
            </a:endParaRPr>
          </a:p>
          <a:p>
            <a:pPr marL="0" lvl="0" indent="0" algn="l" rtl="0">
              <a:spcBef>
                <a:spcPts val="1600"/>
              </a:spcBef>
              <a:spcAft>
                <a:spcPts val="0"/>
              </a:spcAft>
              <a:buNone/>
            </a:pPr>
            <a:r>
              <a:rPr lang="en">
                <a:solidFill>
                  <a:srgbClr val="F3F3F3"/>
                </a:solidFill>
                <a:latin typeface="Verdana"/>
                <a:ea typeface="Verdana"/>
                <a:cs typeface="Verdana"/>
                <a:sym typeface="Verdana"/>
              </a:rPr>
              <a:t>JAN/FEB</a:t>
            </a:r>
            <a:r>
              <a:rPr lang="en">
                <a:solidFill>
                  <a:srgbClr val="CCCCCC"/>
                </a:solidFill>
                <a:latin typeface="Verdana"/>
                <a:ea typeface="Verdana"/>
                <a:cs typeface="Verdana"/>
                <a:sym typeface="Verdana"/>
              </a:rPr>
              <a:t>: Picture book nominations are made and 10 final books selected. </a:t>
            </a:r>
            <a:endParaRPr>
              <a:solidFill>
                <a:srgbClr val="CCCCCC"/>
              </a:solidFill>
              <a:latin typeface="Verdana"/>
              <a:ea typeface="Verdana"/>
              <a:cs typeface="Verdana"/>
              <a:sym typeface="Verdana"/>
            </a:endParaRPr>
          </a:p>
          <a:p>
            <a:pPr marL="0" lvl="0" indent="0" algn="l" rtl="0">
              <a:spcBef>
                <a:spcPts val="1600"/>
              </a:spcBef>
              <a:spcAft>
                <a:spcPts val="0"/>
              </a:spcAft>
              <a:buNone/>
            </a:pPr>
            <a:r>
              <a:rPr lang="en">
                <a:solidFill>
                  <a:srgbClr val="F3F3F3"/>
                </a:solidFill>
                <a:latin typeface="Verdana"/>
                <a:ea typeface="Verdana"/>
                <a:cs typeface="Verdana"/>
                <a:sym typeface="Verdana"/>
              </a:rPr>
              <a:t>MARCH</a:t>
            </a:r>
            <a:r>
              <a:rPr lang="en">
                <a:solidFill>
                  <a:srgbClr val="CCCCCC"/>
                </a:solidFill>
                <a:latin typeface="Verdana"/>
                <a:ea typeface="Verdana"/>
                <a:cs typeface="Verdana"/>
                <a:sym typeface="Verdana"/>
              </a:rPr>
              <a:t>: Final 10 nominees are announced.</a:t>
            </a:r>
            <a:endParaRPr>
              <a:solidFill>
                <a:srgbClr val="CCCCCC"/>
              </a:solidFill>
              <a:latin typeface="Verdana"/>
              <a:ea typeface="Verdana"/>
              <a:cs typeface="Verdana"/>
              <a:sym typeface="Verdana"/>
            </a:endParaRPr>
          </a:p>
          <a:p>
            <a:pPr marL="0" lvl="0" indent="0" algn="l" rtl="0">
              <a:spcBef>
                <a:spcPts val="1600"/>
              </a:spcBef>
              <a:spcAft>
                <a:spcPts val="0"/>
              </a:spcAft>
              <a:buNone/>
            </a:pPr>
            <a:r>
              <a:rPr lang="en">
                <a:solidFill>
                  <a:srgbClr val="FFFFFF"/>
                </a:solidFill>
                <a:latin typeface="Verdana"/>
                <a:ea typeface="Verdana"/>
                <a:cs typeface="Verdana"/>
                <a:sym typeface="Verdana"/>
              </a:rPr>
              <a:t>NOVEMBER</a:t>
            </a:r>
            <a:r>
              <a:rPr lang="en">
                <a:solidFill>
                  <a:srgbClr val="CCCCCC"/>
                </a:solidFill>
                <a:latin typeface="Verdana"/>
                <a:ea typeface="Verdana"/>
                <a:cs typeface="Verdana"/>
                <a:sym typeface="Verdana"/>
              </a:rPr>
              <a:t>:Voting--New Hampshire children from preschoolers to third grade choose the winner. It is highly recommended that public librarians work closely with their local school librarians in holding voting events to prevent double voting. </a:t>
            </a:r>
            <a:endParaRPr>
              <a:solidFill>
                <a:srgbClr val="CCCCCC"/>
              </a:solidFill>
              <a:latin typeface="Verdana"/>
              <a:ea typeface="Verdana"/>
              <a:cs typeface="Verdana"/>
              <a:sym typeface="Verdana"/>
            </a:endParaRPr>
          </a:p>
          <a:p>
            <a:pPr marL="0" lvl="0" indent="0" algn="l" rtl="0">
              <a:spcBef>
                <a:spcPts val="1600"/>
              </a:spcBef>
              <a:spcAft>
                <a:spcPts val="1600"/>
              </a:spcAft>
              <a:buNone/>
            </a:pPr>
            <a:r>
              <a:rPr lang="en">
                <a:solidFill>
                  <a:srgbClr val="CCCCCC"/>
                </a:solidFill>
                <a:latin typeface="Verdana"/>
                <a:ea typeface="Verdana"/>
                <a:cs typeface="Verdana"/>
                <a:sym typeface="Verdana"/>
              </a:rPr>
              <a:t>Votes are tallied and the winning book is announced at the                         </a:t>
            </a:r>
            <a:r>
              <a:rPr lang="en">
                <a:solidFill>
                  <a:srgbClr val="FFFFFF"/>
                </a:solidFill>
                <a:latin typeface="Verdana"/>
                <a:ea typeface="Verdana"/>
                <a:cs typeface="Verdana"/>
                <a:sym typeface="Verdana"/>
              </a:rPr>
              <a:t>END OF THE YEAR</a:t>
            </a:r>
            <a:r>
              <a:rPr lang="en">
                <a:solidFill>
                  <a:srgbClr val="CCCCCC"/>
                </a:solidFill>
                <a:latin typeface="Verdana"/>
                <a:ea typeface="Verdana"/>
                <a:cs typeface="Verdana"/>
                <a:sym typeface="Verdana"/>
              </a:rPr>
              <a:t>.</a:t>
            </a:r>
            <a:r>
              <a:rPr lang="en">
                <a:solidFill>
                  <a:srgbClr val="000000"/>
                </a:solidFill>
                <a:highlight>
                  <a:srgbClr val="FFFFFF"/>
                </a:highlight>
                <a:latin typeface="Verdana"/>
                <a:ea typeface="Verdana"/>
                <a:cs typeface="Verdana"/>
                <a:sym typeface="Verdana"/>
              </a:rPr>
              <a:t> </a:t>
            </a:r>
            <a:endParaRPr/>
          </a:p>
        </p:txBody>
      </p:sp>
      <p:pic>
        <p:nvPicPr>
          <p:cNvPr id="86" name="Google Shape;86;p16"/>
          <p:cNvPicPr preferRelativeResize="0"/>
          <p:nvPr/>
        </p:nvPicPr>
        <p:blipFill>
          <a:blip r:embed="rId3">
            <a:alphaModFix/>
          </a:blip>
          <a:stretch>
            <a:fillRect/>
          </a:stretch>
        </p:blipFill>
        <p:spPr>
          <a:xfrm>
            <a:off x="7086325" y="3497350"/>
            <a:ext cx="1829075" cy="1417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idx="4294967295"/>
          </p:nvPr>
        </p:nvSpPr>
        <p:spPr>
          <a:xfrm>
            <a:off x="311700" y="-107575"/>
            <a:ext cx="8520600" cy="733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Selection</a:t>
            </a:r>
            <a:endParaRPr/>
          </a:p>
        </p:txBody>
      </p:sp>
      <p:sp>
        <p:nvSpPr>
          <p:cNvPr id="92" name="Google Shape;92;p17"/>
          <p:cNvSpPr txBox="1">
            <a:spLocks noGrp="1"/>
          </p:cNvSpPr>
          <p:nvPr>
            <p:ph type="body" idx="4294967295"/>
          </p:nvPr>
        </p:nvSpPr>
        <p:spPr>
          <a:xfrm>
            <a:off x="311700" y="496075"/>
            <a:ext cx="40530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chemeClr val="accent5"/>
                </a:solidFill>
              </a:rPr>
              <a:t>To be considered for nomination the book must:</a:t>
            </a:r>
            <a:endParaRPr sz="2000">
              <a:solidFill>
                <a:schemeClr val="accent5"/>
              </a:solidFill>
            </a:endParaRPr>
          </a:p>
        </p:txBody>
      </p:sp>
      <p:cxnSp>
        <p:nvCxnSpPr>
          <p:cNvPr id="93" name="Google Shape;93;p17"/>
          <p:cNvCxnSpPr/>
          <p:nvPr/>
        </p:nvCxnSpPr>
        <p:spPr>
          <a:xfrm>
            <a:off x="418675" y="1811883"/>
            <a:ext cx="270900" cy="0"/>
          </a:xfrm>
          <a:prstGeom prst="straightConnector1">
            <a:avLst/>
          </a:prstGeom>
          <a:noFill/>
          <a:ln w="9525" cap="flat" cmpd="sng">
            <a:solidFill>
              <a:schemeClr val="lt2"/>
            </a:solidFill>
            <a:prstDash val="solid"/>
            <a:round/>
            <a:headEnd type="none" w="sm" len="sm"/>
            <a:tailEnd type="none" w="sm" len="sm"/>
          </a:ln>
        </p:spPr>
      </p:cxnSp>
      <p:sp>
        <p:nvSpPr>
          <p:cNvPr id="94" name="Google Shape;94;p17"/>
          <p:cNvSpPr txBox="1">
            <a:spLocks noGrp="1"/>
          </p:cNvSpPr>
          <p:nvPr>
            <p:ph type="body" idx="4294967295"/>
          </p:nvPr>
        </p:nvSpPr>
        <p:spPr>
          <a:xfrm>
            <a:off x="311700" y="1150330"/>
            <a:ext cx="3853200" cy="2753100"/>
          </a:xfrm>
          <a:prstGeom prst="rect">
            <a:avLst/>
          </a:prstGeom>
        </p:spPr>
        <p:txBody>
          <a:bodyPr spcFirstLastPara="1" wrap="square" lIns="91425" tIns="91425" rIns="91425" bIns="91425" anchor="t" anchorCtr="0">
            <a:noAutofit/>
          </a:bodyPr>
          <a:lstStyle/>
          <a:p>
            <a:pPr marL="457200" lvl="0" indent="-342900" algn="l" rtl="0">
              <a:spcBef>
                <a:spcPts val="1000"/>
              </a:spcBef>
              <a:spcAft>
                <a:spcPts val="0"/>
              </a:spcAft>
              <a:buClr>
                <a:srgbClr val="F3F3F3"/>
              </a:buClr>
              <a:buSzPts val="1800"/>
              <a:buFont typeface="Roboto"/>
              <a:buChar char="●"/>
            </a:pPr>
            <a:r>
              <a:rPr lang="en">
                <a:solidFill>
                  <a:srgbClr val="F3F3F3"/>
                </a:solidFill>
              </a:rPr>
              <a:t>be published, in its current edition, within the last three years</a:t>
            </a:r>
            <a:endParaRPr>
              <a:solidFill>
                <a:srgbClr val="F3F3F3"/>
              </a:solidFill>
            </a:endParaRPr>
          </a:p>
          <a:p>
            <a:pPr marL="457200" lvl="0" indent="-342900" algn="l" rtl="0">
              <a:spcBef>
                <a:spcPts val="0"/>
              </a:spcBef>
              <a:spcAft>
                <a:spcPts val="0"/>
              </a:spcAft>
              <a:buClr>
                <a:srgbClr val="F3F3F3"/>
              </a:buClr>
              <a:buSzPts val="1800"/>
              <a:buFont typeface="Roboto"/>
              <a:buChar char="●"/>
            </a:pPr>
            <a:r>
              <a:rPr lang="en">
                <a:solidFill>
                  <a:srgbClr val="F3F3F3"/>
                </a:solidFill>
              </a:rPr>
              <a:t>be in print</a:t>
            </a:r>
            <a:endParaRPr>
              <a:solidFill>
                <a:srgbClr val="F3F3F3"/>
              </a:solidFill>
            </a:endParaRPr>
          </a:p>
          <a:p>
            <a:pPr marL="457200" lvl="0" indent="-342900" algn="l" rtl="0">
              <a:spcBef>
                <a:spcPts val="0"/>
              </a:spcBef>
              <a:spcAft>
                <a:spcPts val="0"/>
              </a:spcAft>
              <a:buClr>
                <a:srgbClr val="F3F3F3"/>
              </a:buClr>
              <a:buSzPts val="1800"/>
              <a:buFont typeface="Roboto"/>
              <a:buChar char="●"/>
            </a:pPr>
            <a:r>
              <a:rPr lang="en">
                <a:solidFill>
                  <a:srgbClr val="F3F3F3"/>
                </a:solidFill>
              </a:rPr>
              <a:t>have an author and illustrator both residing in the United States</a:t>
            </a:r>
            <a:endParaRPr>
              <a:solidFill>
                <a:srgbClr val="F3F3F3"/>
              </a:solidFill>
            </a:endParaRPr>
          </a:p>
          <a:p>
            <a:pPr marL="457200" lvl="0" indent="-342900" algn="l" rtl="0">
              <a:spcBef>
                <a:spcPts val="0"/>
              </a:spcBef>
              <a:spcAft>
                <a:spcPts val="0"/>
              </a:spcAft>
              <a:buClr>
                <a:srgbClr val="F3F3F3"/>
              </a:buClr>
              <a:buSzPts val="1800"/>
              <a:buFont typeface="Roboto"/>
              <a:buChar char="●"/>
            </a:pPr>
            <a:r>
              <a:rPr lang="en">
                <a:solidFill>
                  <a:srgbClr val="F3F3F3"/>
                </a:solidFill>
              </a:rPr>
              <a:t>possess strong child appeal</a:t>
            </a:r>
            <a:endParaRPr>
              <a:solidFill>
                <a:srgbClr val="F3F3F3"/>
              </a:solidFill>
            </a:endParaRPr>
          </a:p>
          <a:p>
            <a:pPr marL="457200" lvl="0" indent="-342900" algn="l" rtl="0">
              <a:spcBef>
                <a:spcPts val="0"/>
              </a:spcBef>
              <a:spcAft>
                <a:spcPts val="0"/>
              </a:spcAft>
              <a:buClr>
                <a:srgbClr val="F3F3F3"/>
              </a:buClr>
              <a:buSzPts val="1800"/>
              <a:buFont typeface="Roboto"/>
              <a:buChar char="●"/>
            </a:pPr>
            <a:r>
              <a:rPr lang="en">
                <a:solidFill>
                  <a:srgbClr val="F3F3F3"/>
                </a:solidFill>
              </a:rPr>
              <a:t>have artistic quality with text that supports the illustrations</a:t>
            </a:r>
            <a:endParaRPr>
              <a:solidFill>
                <a:srgbClr val="F3F3F3"/>
              </a:solidFill>
            </a:endParaRPr>
          </a:p>
          <a:p>
            <a:pPr marL="457200" lvl="0" indent="-342900" algn="l" rtl="0">
              <a:spcBef>
                <a:spcPts val="0"/>
              </a:spcBef>
              <a:spcAft>
                <a:spcPts val="0"/>
              </a:spcAft>
              <a:buClr>
                <a:srgbClr val="F3F3F3"/>
              </a:buClr>
              <a:buSzPts val="1800"/>
              <a:buFont typeface="Roboto"/>
              <a:buChar char="●"/>
            </a:pPr>
            <a:r>
              <a:rPr lang="en">
                <a:solidFill>
                  <a:srgbClr val="F3F3F3"/>
                </a:solidFill>
              </a:rPr>
              <a:t>not be a title previously nominated</a:t>
            </a:r>
            <a:endParaRPr b="1" u="sng">
              <a:solidFill>
                <a:srgbClr val="F3F3F3"/>
              </a:solidFill>
              <a:hlinkClick r:id="rId3"/>
            </a:endParaRPr>
          </a:p>
          <a:p>
            <a:pPr marL="0" lvl="0" indent="0" algn="l" rtl="0">
              <a:spcBef>
                <a:spcPts val="1000"/>
              </a:spcBef>
              <a:spcAft>
                <a:spcPts val="1600"/>
              </a:spcAft>
              <a:buNone/>
            </a:pPr>
            <a:endParaRPr sz="1400"/>
          </a:p>
        </p:txBody>
      </p:sp>
      <p:sp>
        <p:nvSpPr>
          <p:cNvPr id="95" name="Google Shape;95;p17"/>
          <p:cNvSpPr txBox="1">
            <a:spLocks noGrp="1"/>
          </p:cNvSpPr>
          <p:nvPr>
            <p:ph type="body" idx="4294967295"/>
          </p:nvPr>
        </p:nvSpPr>
        <p:spPr>
          <a:xfrm>
            <a:off x="4865800" y="496069"/>
            <a:ext cx="3853200" cy="524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2000">
                <a:solidFill>
                  <a:schemeClr val="accent5"/>
                </a:solidFill>
              </a:rPr>
              <a:t>Voting: </a:t>
            </a:r>
            <a:endParaRPr sz="2000">
              <a:solidFill>
                <a:schemeClr val="accent5"/>
              </a:solidFill>
            </a:endParaRPr>
          </a:p>
        </p:txBody>
      </p:sp>
      <p:cxnSp>
        <p:nvCxnSpPr>
          <p:cNvPr id="96" name="Google Shape;96;p17"/>
          <p:cNvCxnSpPr/>
          <p:nvPr/>
        </p:nvCxnSpPr>
        <p:spPr>
          <a:xfrm>
            <a:off x="5012725" y="1811883"/>
            <a:ext cx="270900" cy="0"/>
          </a:xfrm>
          <a:prstGeom prst="straightConnector1">
            <a:avLst/>
          </a:prstGeom>
          <a:noFill/>
          <a:ln w="9525" cap="flat" cmpd="sng">
            <a:solidFill>
              <a:schemeClr val="lt2"/>
            </a:solidFill>
            <a:prstDash val="solid"/>
            <a:round/>
            <a:headEnd type="none" w="sm" len="sm"/>
            <a:tailEnd type="none" w="sm" len="sm"/>
          </a:ln>
        </p:spPr>
      </p:cxnSp>
      <p:sp>
        <p:nvSpPr>
          <p:cNvPr id="97" name="Google Shape;97;p17"/>
          <p:cNvSpPr txBox="1">
            <a:spLocks noGrp="1"/>
          </p:cNvSpPr>
          <p:nvPr>
            <p:ph type="body" idx="4294967295"/>
          </p:nvPr>
        </p:nvSpPr>
        <p:spPr>
          <a:xfrm>
            <a:off x="4865800" y="1287130"/>
            <a:ext cx="3853200" cy="2753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Anywhere in New Hampshire with eligible voting aged children (up to 3rd graders)</a:t>
            </a:r>
            <a:endParaRPr/>
          </a:p>
          <a:p>
            <a:pPr marL="457200" lvl="0" indent="-342900" algn="l" rtl="0">
              <a:spcBef>
                <a:spcPts val="0"/>
              </a:spcBef>
              <a:spcAft>
                <a:spcPts val="0"/>
              </a:spcAft>
              <a:buSzPts val="1800"/>
              <a:buChar char="●"/>
            </a:pPr>
            <a:r>
              <a:rPr lang="en"/>
              <a:t>All nominated books for that year were available to the voters.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8" descr="Some of the elements that make me love a book and what I want to include in my own books." title="What Makes a Good Picture Book?">
            <a:hlinkClick r:id="rId3"/>
          </p:cNvPr>
          <p:cNvPicPr preferRelativeResize="0"/>
          <p:nvPr/>
        </p:nvPicPr>
        <p:blipFill>
          <a:blip r:embed="rId4">
            <a:alphaModFix/>
          </a:blip>
          <a:stretch>
            <a:fillRect/>
          </a:stretch>
        </p:blipFill>
        <p:spPr>
          <a:xfrm>
            <a:off x="1323375" y="281825"/>
            <a:ext cx="5756150" cy="4317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9"/>
          <p:cNvSpPr txBox="1"/>
          <p:nvPr/>
        </p:nvSpPr>
        <p:spPr>
          <a:xfrm>
            <a:off x="153050" y="128000"/>
            <a:ext cx="4184100" cy="1168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600" b="1">
                <a:solidFill>
                  <a:srgbClr val="FF9900"/>
                </a:solidFill>
                <a:latin typeface="Roboto"/>
                <a:ea typeface="Roboto"/>
                <a:cs typeface="Roboto"/>
                <a:sym typeface="Roboto"/>
              </a:rPr>
              <a:t>How can Public Libraries Get Involved?</a:t>
            </a:r>
            <a:endParaRPr sz="3600" b="1">
              <a:solidFill>
                <a:srgbClr val="FF9900"/>
              </a:solidFill>
              <a:latin typeface="Roboto"/>
              <a:ea typeface="Roboto"/>
              <a:cs typeface="Roboto"/>
              <a:sym typeface="Roboto"/>
            </a:endParaRPr>
          </a:p>
        </p:txBody>
      </p:sp>
      <p:sp>
        <p:nvSpPr>
          <p:cNvPr id="108" name="Google Shape;108;p19"/>
          <p:cNvSpPr/>
          <p:nvPr/>
        </p:nvSpPr>
        <p:spPr>
          <a:xfrm>
            <a:off x="4873650" y="128000"/>
            <a:ext cx="3978300" cy="28521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9"/>
          <p:cNvSpPr txBox="1"/>
          <p:nvPr/>
        </p:nvSpPr>
        <p:spPr>
          <a:xfrm>
            <a:off x="5024550" y="231700"/>
            <a:ext cx="3676500" cy="3006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434343"/>
              </a:buClr>
              <a:buSzPts val="1400"/>
              <a:buFont typeface="Roboto"/>
              <a:buChar char="●"/>
            </a:pPr>
            <a:r>
              <a:rPr lang="en" b="1">
                <a:solidFill>
                  <a:srgbClr val="434343"/>
                </a:solidFill>
                <a:latin typeface="Roboto"/>
                <a:ea typeface="Roboto"/>
                <a:cs typeface="Roboto"/>
                <a:sym typeface="Roboto"/>
              </a:rPr>
              <a:t>Hold a series of evening programs for parents. Make it a family event. </a:t>
            </a:r>
            <a:endParaRPr b="1">
              <a:solidFill>
                <a:srgbClr val="434343"/>
              </a:solidFill>
              <a:latin typeface="Roboto"/>
              <a:ea typeface="Roboto"/>
              <a:cs typeface="Roboto"/>
              <a:sym typeface="Roboto"/>
            </a:endParaRPr>
          </a:p>
          <a:p>
            <a:pPr marL="457200" lvl="0" indent="-317500" algn="l" rtl="0">
              <a:spcBef>
                <a:spcPts val="0"/>
              </a:spcBef>
              <a:spcAft>
                <a:spcPts val="0"/>
              </a:spcAft>
              <a:buClr>
                <a:srgbClr val="434343"/>
              </a:buClr>
              <a:buSzPts val="1400"/>
              <a:buFont typeface="Roboto"/>
              <a:buChar char="●"/>
            </a:pPr>
            <a:r>
              <a:rPr lang="en" b="1">
                <a:solidFill>
                  <a:srgbClr val="434343"/>
                </a:solidFill>
                <a:latin typeface="Roboto"/>
                <a:ea typeface="Roboto"/>
                <a:cs typeface="Roboto"/>
                <a:sym typeface="Roboto"/>
              </a:rPr>
              <a:t>Have resource sheets available for parents/caregivers to use at home. </a:t>
            </a:r>
            <a:endParaRPr b="1">
              <a:solidFill>
                <a:srgbClr val="434343"/>
              </a:solidFill>
              <a:latin typeface="Roboto"/>
              <a:ea typeface="Roboto"/>
              <a:cs typeface="Roboto"/>
              <a:sym typeface="Roboto"/>
            </a:endParaRPr>
          </a:p>
          <a:p>
            <a:pPr marL="457200" lvl="0" indent="-317500" algn="l" rtl="0">
              <a:spcBef>
                <a:spcPts val="0"/>
              </a:spcBef>
              <a:spcAft>
                <a:spcPts val="0"/>
              </a:spcAft>
              <a:buClr>
                <a:srgbClr val="434343"/>
              </a:buClr>
              <a:buSzPts val="1400"/>
              <a:buFont typeface="Roboto"/>
              <a:buChar char="●"/>
            </a:pPr>
            <a:r>
              <a:rPr lang="en" b="1">
                <a:solidFill>
                  <a:srgbClr val="434343"/>
                </a:solidFill>
                <a:latin typeface="Roboto"/>
                <a:ea typeface="Roboto"/>
                <a:cs typeface="Roboto"/>
                <a:sym typeface="Roboto"/>
              </a:rPr>
              <a:t>Hold “Art of the Picture Book” workshops for primary teachers.</a:t>
            </a:r>
            <a:endParaRPr b="1">
              <a:solidFill>
                <a:srgbClr val="434343"/>
              </a:solidFill>
              <a:latin typeface="Roboto"/>
              <a:ea typeface="Roboto"/>
              <a:cs typeface="Roboto"/>
              <a:sym typeface="Roboto"/>
            </a:endParaRPr>
          </a:p>
          <a:p>
            <a:pPr marL="457200" lvl="0" indent="-317500" algn="l" rtl="0">
              <a:spcBef>
                <a:spcPts val="0"/>
              </a:spcBef>
              <a:spcAft>
                <a:spcPts val="0"/>
              </a:spcAft>
              <a:buClr>
                <a:srgbClr val="434343"/>
              </a:buClr>
              <a:buSzPts val="1400"/>
              <a:buFont typeface="Roboto"/>
              <a:buChar char="●"/>
            </a:pPr>
            <a:r>
              <a:rPr lang="en" b="1">
                <a:solidFill>
                  <a:srgbClr val="434343"/>
                </a:solidFill>
                <a:latin typeface="Roboto"/>
                <a:ea typeface="Roboto"/>
                <a:cs typeface="Roboto"/>
                <a:sym typeface="Roboto"/>
              </a:rPr>
              <a:t>WORK WITH your school librarians and teachers to coordinate your efforts. </a:t>
            </a:r>
            <a:endParaRPr b="1">
              <a:solidFill>
                <a:srgbClr val="F3F3F3"/>
              </a:solidFill>
              <a:latin typeface="Roboto"/>
              <a:ea typeface="Roboto"/>
              <a:cs typeface="Roboto"/>
              <a:sym typeface="Roboto"/>
            </a:endParaRPr>
          </a:p>
        </p:txBody>
      </p:sp>
      <p:sp>
        <p:nvSpPr>
          <p:cNvPr id="110" name="Google Shape;110;p19"/>
          <p:cNvSpPr/>
          <p:nvPr/>
        </p:nvSpPr>
        <p:spPr>
          <a:xfrm>
            <a:off x="291975" y="1928075"/>
            <a:ext cx="3978300" cy="3130200"/>
          </a:xfrm>
          <a:prstGeom prst="rect">
            <a:avLst/>
          </a:prstGeom>
          <a:solidFill>
            <a:srgbClr val="6FA8D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9"/>
          <p:cNvSpPr txBox="1"/>
          <p:nvPr/>
        </p:nvSpPr>
        <p:spPr>
          <a:xfrm>
            <a:off x="339375" y="2033275"/>
            <a:ext cx="3883800" cy="27609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Clr>
                <a:srgbClr val="434343"/>
              </a:buClr>
              <a:buSzPts val="1400"/>
              <a:buFont typeface="Roboto"/>
              <a:buChar char="●"/>
            </a:pPr>
            <a:r>
              <a:rPr lang="en" b="1">
                <a:solidFill>
                  <a:srgbClr val="434343"/>
                </a:solidFill>
                <a:latin typeface="Roboto"/>
                <a:ea typeface="Roboto"/>
                <a:cs typeface="Roboto"/>
                <a:sym typeface="Roboto"/>
              </a:rPr>
              <a:t>Purchase a complete set of the Ladybug Book Award nominees.</a:t>
            </a:r>
            <a:endParaRPr b="1">
              <a:solidFill>
                <a:srgbClr val="434343"/>
              </a:solidFill>
              <a:latin typeface="Roboto"/>
              <a:ea typeface="Roboto"/>
              <a:cs typeface="Roboto"/>
              <a:sym typeface="Roboto"/>
            </a:endParaRPr>
          </a:p>
          <a:p>
            <a:pPr marL="457200" lvl="0" indent="-317500" algn="l" rtl="0">
              <a:spcBef>
                <a:spcPts val="0"/>
              </a:spcBef>
              <a:spcAft>
                <a:spcPts val="0"/>
              </a:spcAft>
              <a:buClr>
                <a:srgbClr val="434343"/>
              </a:buClr>
              <a:buSzPts val="1400"/>
              <a:buFont typeface="Roboto"/>
              <a:buChar char="●"/>
            </a:pPr>
            <a:r>
              <a:rPr lang="en" b="1">
                <a:solidFill>
                  <a:srgbClr val="434343"/>
                </a:solidFill>
                <a:latin typeface="Roboto"/>
                <a:ea typeface="Roboto"/>
                <a:cs typeface="Roboto"/>
                <a:sym typeface="Roboto"/>
              </a:rPr>
              <a:t>Use the books in storytimes.</a:t>
            </a:r>
            <a:endParaRPr b="1">
              <a:solidFill>
                <a:srgbClr val="434343"/>
              </a:solidFill>
              <a:latin typeface="Roboto"/>
              <a:ea typeface="Roboto"/>
              <a:cs typeface="Roboto"/>
              <a:sym typeface="Roboto"/>
            </a:endParaRPr>
          </a:p>
          <a:p>
            <a:pPr marL="457200" lvl="0" indent="-317500" algn="l" rtl="0">
              <a:spcBef>
                <a:spcPts val="0"/>
              </a:spcBef>
              <a:spcAft>
                <a:spcPts val="0"/>
              </a:spcAft>
              <a:buClr>
                <a:srgbClr val="434343"/>
              </a:buClr>
              <a:buSzPts val="1400"/>
              <a:buFont typeface="Roboto"/>
              <a:buChar char="●"/>
            </a:pPr>
            <a:r>
              <a:rPr lang="en" b="1">
                <a:solidFill>
                  <a:srgbClr val="434343"/>
                </a:solidFill>
                <a:latin typeface="Roboto"/>
                <a:ea typeface="Roboto"/>
                <a:cs typeface="Roboto"/>
                <a:sym typeface="Roboto"/>
              </a:rPr>
              <a:t>Booktalk them to homeschool groups. </a:t>
            </a:r>
            <a:endParaRPr b="1">
              <a:solidFill>
                <a:srgbClr val="434343"/>
              </a:solidFill>
              <a:latin typeface="Roboto"/>
              <a:ea typeface="Roboto"/>
              <a:cs typeface="Roboto"/>
              <a:sym typeface="Roboto"/>
            </a:endParaRPr>
          </a:p>
          <a:p>
            <a:pPr marL="457200" lvl="0" indent="-317500" algn="l" rtl="0">
              <a:spcBef>
                <a:spcPts val="0"/>
              </a:spcBef>
              <a:spcAft>
                <a:spcPts val="0"/>
              </a:spcAft>
              <a:buClr>
                <a:srgbClr val="434343"/>
              </a:buClr>
              <a:buSzPts val="1400"/>
              <a:buFont typeface="Roboto"/>
              <a:buChar char="●"/>
            </a:pPr>
            <a:r>
              <a:rPr lang="en" b="1">
                <a:solidFill>
                  <a:srgbClr val="434343"/>
                </a:solidFill>
                <a:latin typeface="Roboto"/>
                <a:ea typeface="Roboto"/>
                <a:cs typeface="Roboto"/>
                <a:sym typeface="Roboto"/>
              </a:rPr>
              <a:t>Read a-loud lunches at the school.</a:t>
            </a:r>
            <a:endParaRPr b="1">
              <a:solidFill>
                <a:srgbClr val="434343"/>
              </a:solidFill>
              <a:latin typeface="Roboto"/>
              <a:ea typeface="Roboto"/>
              <a:cs typeface="Roboto"/>
              <a:sym typeface="Roboto"/>
            </a:endParaRPr>
          </a:p>
          <a:p>
            <a:pPr marL="457200" lvl="0" indent="-317500" algn="l" rtl="0">
              <a:spcBef>
                <a:spcPts val="0"/>
              </a:spcBef>
              <a:spcAft>
                <a:spcPts val="0"/>
              </a:spcAft>
              <a:buClr>
                <a:srgbClr val="434343"/>
              </a:buClr>
              <a:buSzPts val="1400"/>
              <a:buFont typeface="Roboto"/>
              <a:buChar char="●"/>
            </a:pPr>
            <a:r>
              <a:rPr lang="en" b="1">
                <a:solidFill>
                  <a:srgbClr val="434343"/>
                </a:solidFill>
                <a:latin typeface="Roboto"/>
                <a:ea typeface="Roboto"/>
                <a:cs typeface="Roboto"/>
                <a:sym typeface="Roboto"/>
              </a:rPr>
              <a:t>Special afterschool storytimes for younger students. Perhaps older students could help with reading?</a:t>
            </a:r>
            <a:endParaRPr b="1">
              <a:solidFill>
                <a:srgbClr val="434343"/>
              </a:solidFill>
              <a:latin typeface="Roboto"/>
              <a:ea typeface="Roboto"/>
              <a:cs typeface="Roboto"/>
              <a:sym typeface="Roboto"/>
            </a:endParaRPr>
          </a:p>
          <a:p>
            <a:pPr marL="457200" lvl="0" indent="-317500" algn="l" rtl="0">
              <a:spcBef>
                <a:spcPts val="0"/>
              </a:spcBef>
              <a:spcAft>
                <a:spcPts val="0"/>
              </a:spcAft>
              <a:buClr>
                <a:srgbClr val="434343"/>
              </a:buClr>
              <a:buSzPts val="1400"/>
              <a:buFont typeface="Roboto"/>
              <a:buChar char="●"/>
            </a:pPr>
            <a:r>
              <a:rPr lang="en" b="1">
                <a:solidFill>
                  <a:srgbClr val="434343"/>
                </a:solidFill>
                <a:latin typeface="Roboto"/>
                <a:ea typeface="Roboto"/>
                <a:cs typeface="Roboto"/>
                <a:sym typeface="Roboto"/>
              </a:rPr>
              <a:t>Share in outreach to daycares and Headstart.</a:t>
            </a:r>
            <a:endParaRPr b="1">
              <a:solidFill>
                <a:srgbClr val="434343"/>
              </a:solidFill>
              <a:latin typeface="Roboto"/>
              <a:ea typeface="Roboto"/>
              <a:cs typeface="Roboto"/>
              <a:sym typeface="Roboto"/>
            </a:endParaRPr>
          </a:p>
          <a:p>
            <a:pPr marL="457200" lvl="0" indent="-317500" algn="l" rtl="0">
              <a:spcBef>
                <a:spcPts val="0"/>
              </a:spcBef>
              <a:spcAft>
                <a:spcPts val="0"/>
              </a:spcAft>
              <a:buClr>
                <a:srgbClr val="434343"/>
              </a:buClr>
              <a:buSzPts val="1400"/>
              <a:buFont typeface="Roboto"/>
              <a:buChar char="●"/>
            </a:pPr>
            <a:r>
              <a:rPr lang="en" b="1">
                <a:solidFill>
                  <a:srgbClr val="434343"/>
                </a:solidFill>
                <a:latin typeface="Roboto"/>
                <a:ea typeface="Roboto"/>
                <a:cs typeface="Roboto"/>
                <a:sym typeface="Roboto"/>
              </a:rPr>
              <a:t>Advertise the book award with a special display. </a:t>
            </a:r>
            <a:endParaRPr b="1">
              <a:solidFill>
                <a:srgbClr val="434343"/>
              </a:solidFill>
              <a:latin typeface="Roboto"/>
              <a:ea typeface="Roboto"/>
              <a:cs typeface="Roboto"/>
              <a:sym typeface="Roboto"/>
            </a:endParaRPr>
          </a:p>
          <a:p>
            <a:pPr marL="457200" lvl="0" indent="0" algn="l" rtl="0">
              <a:spcBef>
                <a:spcPts val="0"/>
              </a:spcBef>
              <a:spcAft>
                <a:spcPts val="0"/>
              </a:spcAft>
              <a:buNone/>
            </a:pPr>
            <a:endParaRPr b="1">
              <a:solidFill>
                <a:srgbClr val="434343"/>
              </a:solidFill>
              <a:latin typeface="Roboto"/>
              <a:ea typeface="Roboto"/>
              <a:cs typeface="Roboto"/>
              <a:sym typeface="Roboto"/>
            </a:endParaRPr>
          </a:p>
        </p:txBody>
      </p:sp>
      <p:pic>
        <p:nvPicPr>
          <p:cNvPr id="112" name="Google Shape;112;p19"/>
          <p:cNvPicPr preferRelativeResize="0"/>
          <p:nvPr/>
        </p:nvPicPr>
        <p:blipFill>
          <a:blip r:embed="rId3">
            <a:alphaModFix/>
          </a:blip>
          <a:stretch>
            <a:fillRect/>
          </a:stretch>
        </p:blipFill>
        <p:spPr>
          <a:xfrm>
            <a:off x="5024550" y="3103725"/>
            <a:ext cx="2558250" cy="16004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p:nvPr/>
        </p:nvSpPr>
        <p:spPr>
          <a:xfrm>
            <a:off x="0" y="0"/>
            <a:ext cx="9161100" cy="24846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0"/>
          <p:cNvSpPr txBox="1">
            <a:spLocks noGrp="1"/>
          </p:cNvSpPr>
          <p:nvPr>
            <p:ph type="title" idx="4294967295"/>
          </p:nvPr>
        </p:nvSpPr>
        <p:spPr>
          <a:xfrm>
            <a:off x="311700" y="372500"/>
            <a:ext cx="8520600" cy="733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chemeClr val="accent1"/>
                </a:solidFill>
              </a:rPr>
              <a:t>Resources</a:t>
            </a:r>
            <a:endParaRPr>
              <a:solidFill>
                <a:schemeClr val="accent1"/>
              </a:solidFill>
            </a:endParaRPr>
          </a:p>
        </p:txBody>
      </p:sp>
      <p:sp>
        <p:nvSpPr>
          <p:cNvPr id="119" name="Google Shape;119;p20"/>
          <p:cNvSpPr txBox="1">
            <a:spLocks noGrp="1"/>
          </p:cNvSpPr>
          <p:nvPr>
            <p:ph type="body" idx="4294967295"/>
          </p:nvPr>
        </p:nvSpPr>
        <p:spPr>
          <a:xfrm>
            <a:off x="164950"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 Book Guides</a:t>
            </a:r>
            <a:endParaRPr sz="2100">
              <a:solidFill>
                <a:schemeClr val="accent5"/>
              </a:solidFill>
            </a:endParaRPr>
          </a:p>
        </p:txBody>
      </p:sp>
      <p:cxnSp>
        <p:nvCxnSpPr>
          <p:cNvPr id="120" name="Google Shape;120;p20"/>
          <p:cNvCxnSpPr/>
          <p:nvPr/>
        </p:nvCxnSpPr>
        <p:spPr>
          <a:xfrm>
            <a:off x="1118175" y="3613373"/>
            <a:ext cx="270900" cy="0"/>
          </a:xfrm>
          <a:prstGeom prst="straightConnector1">
            <a:avLst/>
          </a:prstGeom>
          <a:noFill/>
          <a:ln w="9525" cap="flat" cmpd="sng">
            <a:solidFill>
              <a:schemeClr val="lt2"/>
            </a:solidFill>
            <a:prstDash val="solid"/>
            <a:round/>
            <a:headEnd type="none" w="sm" len="sm"/>
            <a:tailEnd type="none" w="sm" len="sm"/>
          </a:ln>
        </p:spPr>
      </p:cxnSp>
      <p:sp>
        <p:nvSpPr>
          <p:cNvPr id="121" name="Google Shape;121;p20"/>
          <p:cNvSpPr txBox="1">
            <a:spLocks noGrp="1"/>
          </p:cNvSpPr>
          <p:nvPr>
            <p:ph type="body" idx="4294967295"/>
          </p:nvPr>
        </p:nvSpPr>
        <p:spPr>
          <a:xfrm>
            <a:off x="164925" y="3641661"/>
            <a:ext cx="21774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100"/>
              <a:t>The guides for each of the ten nominations will be released one per week on the Book Notes blog prior to the beginning of school </a:t>
            </a:r>
            <a:endParaRPr sz="1100"/>
          </a:p>
        </p:txBody>
      </p:sp>
      <p:sp>
        <p:nvSpPr>
          <p:cNvPr id="122" name="Google Shape;122;p20"/>
          <p:cNvSpPr txBox="1">
            <a:spLocks noGrp="1"/>
          </p:cNvSpPr>
          <p:nvPr>
            <p:ph type="body" idx="4294967295"/>
          </p:nvPr>
        </p:nvSpPr>
        <p:spPr>
          <a:xfrm>
            <a:off x="2374559"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Ballots</a:t>
            </a:r>
            <a:endParaRPr sz="2100">
              <a:solidFill>
                <a:schemeClr val="accent5"/>
              </a:solidFill>
            </a:endParaRPr>
          </a:p>
        </p:txBody>
      </p:sp>
      <p:cxnSp>
        <p:nvCxnSpPr>
          <p:cNvPr id="123" name="Google Shape;123;p20"/>
          <p:cNvCxnSpPr/>
          <p:nvPr/>
        </p:nvCxnSpPr>
        <p:spPr>
          <a:xfrm>
            <a:off x="3327800" y="3613373"/>
            <a:ext cx="270900" cy="0"/>
          </a:xfrm>
          <a:prstGeom prst="straightConnector1">
            <a:avLst/>
          </a:prstGeom>
          <a:noFill/>
          <a:ln w="9525" cap="flat" cmpd="sng">
            <a:solidFill>
              <a:schemeClr val="lt2"/>
            </a:solidFill>
            <a:prstDash val="solid"/>
            <a:round/>
            <a:headEnd type="none" w="sm" len="sm"/>
            <a:tailEnd type="none" w="sm" len="sm"/>
          </a:ln>
        </p:spPr>
      </p:cxnSp>
      <p:sp>
        <p:nvSpPr>
          <p:cNvPr id="124" name="Google Shape;124;p20"/>
          <p:cNvSpPr txBox="1">
            <a:spLocks noGrp="1"/>
          </p:cNvSpPr>
          <p:nvPr>
            <p:ph type="body" idx="4294967295"/>
          </p:nvPr>
        </p:nvSpPr>
        <p:spPr>
          <a:xfrm>
            <a:off x="2473425" y="3641650"/>
            <a:ext cx="19665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100"/>
              <a:t>Picture ballot, printable tally sheet and online tally forms available at the NH Book Center site </a:t>
            </a:r>
            <a:endParaRPr sz="1100"/>
          </a:p>
        </p:txBody>
      </p:sp>
      <p:sp>
        <p:nvSpPr>
          <p:cNvPr id="125" name="Google Shape;125;p20"/>
          <p:cNvSpPr txBox="1">
            <a:spLocks noGrp="1"/>
          </p:cNvSpPr>
          <p:nvPr>
            <p:ph type="body" idx="4294967295"/>
          </p:nvPr>
        </p:nvSpPr>
        <p:spPr>
          <a:xfrm>
            <a:off x="4584180"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Stickers</a:t>
            </a:r>
            <a:endParaRPr sz="2100">
              <a:solidFill>
                <a:schemeClr val="accent5"/>
              </a:solidFill>
            </a:endParaRPr>
          </a:p>
        </p:txBody>
      </p:sp>
      <p:cxnSp>
        <p:nvCxnSpPr>
          <p:cNvPr id="126" name="Google Shape;126;p20"/>
          <p:cNvCxnSpPr/>
          <p:nvPr/>
        </p:nvCxnSpPr>
        <p:spPr>
          <a:xfrm>
            <a:off x="5554075" y="3613373"/>
            <a:ext cx="270900" cy="0"/>
          </a:xfrm>
          <a:prstGeom prst="straightConnector1">
            <a:avLst/>
          </a:prstGeom>
          <a:noFill/>
          <a:ln w="9525" cap="flat" cmpd="sng">
            <a:solidFill>
              <a:schemeClr val="lt2"/>
            </a:solidFill>
            <a:prstDash val="solid"/>
            <a:round/>
            <a:headEnd type="none" w="sm" len="sm"/>
            <a:tailEnd type="none" w="sm" len="sm"/>
          </a:ln>
        </p:spPr>
      </p:cxnSp>
      <p:sp>
        <p:nvSpPr>
          <p:cNvPr id="127" name="Google Shape;127;p20"/>
          <p:cNvSpPr txBox="1">
            <a:spLocks noGrp="1"/>
          </p:cNvSpPr>
          <p:nvPr>
            <p:ph type="body" idx="4294967295"/>
          </p:nvPr>
        </p:nvSpPr>
        <p:spPr>
          <a:xfrm>
            <a:off x="4584175" y="3641648"/>
            <a:ext cx="2177400" cy="1322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100"/>
              <a:t>Order form to purchase voting and book stickers also available to the NH Book Center site</a:t>
            </a:r>
            <a:endParaRPr sz="1100"/>
          </a:p>
        </p:txBody>
      </p:sp>
      <p:sp>
        <p:nvSpPr>
          <p:cNvPr id="128" name="Google Shape;128;p20"/>
          <p:cNvSpPr txBox="1">
            <a:spLocks noGrp="1"/>
          </p:cNvSpPr>
          <p:nvPr>
            <p:ph type="body" idx="4294967295"/>
          </p:nvPr>
        </p:nvSpPr>
        <p:spPr>
          <a:xfrm>
            <a:off x="6793801" y="3108900"/>
            <a:ext cx="2177400" cy="436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100">
                <a:solidFill>
                  <a:schemeClr val="accent5"/>
                </a:solidFill>
              </a:rPr>
              <a:t>Complete Guide</a:t>
            </a:r>
            <a:endParaRPr sz="2100">
              <a:solidFill>
                <a:schemeClr val="accent5"/>
              </a:solidFill>
            </a:endParaRPr>
          </a:p>
        </p:txBody>
      </p:sp>
      <p:cxnSp>
        <p:nvCxnSpPr>
          <p:cNvPr id="129" name="Google Shape;129;p20"/>
          <p:cNvCxnSpPr/>
          <p:nvPr/>
        </p:nvCxnSpPr>
        <p:spPr>
          <a:xfrm>
            <a:off x="7747050" y="3613373"/>
            <a:ext cx="270900" cy="0"/>
          </a:xfrm>
          <a:prstGeom prst="straightConnector1">
            <a:avLst/>
          </a:prstGeom>
          <a:noFill/>
          <a:ln w="9525" cap="flat" cmpd="sng">
            <a:solidFill>
              <a:schemeClr val="lt2"/>
            </a:solidFill>
            <a:prstDash val="solid"/>
            <a:round/>
            <a:headEnd type="none" w="sm" len="sm"/>
            <a:tailEnd type="none" w="sm" len="sm"/>
          </a:ln>
        </p:spPr>
      </p:cxnSp>
      <p:sp>
        <p:nvSpPr>
          <p:cNvPr id="130" name="Google Shape;130;p20"/>
          <p:cNvSpPr txBox="1">
            <a:spLocks noGrp="1"/>
          </p:cNvSpPr>
          <p:nvPr>
            <p:ph type="body" idx="4294967295"/>
          </p:nvPr>
        </p:nvSpPr>
        <p:spPr>
          <a:xfrm>
            <a:off x="6793795" y="3641661"/>
            <a:ext cx="2177400" cy="1153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1100"/>
              <a:t>The complete voting guide with all the book guides together will be released after each book has appeared on the blog</a:t>
            </a:r>
            <a:endParaRPr sz="1100"/>
          </a:p>
        </p:txBody>
      </p:sp>
      <p:sp>
        <p:nvSpPr>
          <p:cNvPr id="131" name="Google Shape;131;p20"/>
          <p:cNvSpPr/>
          <p:nvPr/>
        </p:nvSpPr>
        <p:spPr>
          <a:xfrm>
            <a:off x="2641100" y="1381325"/>
            <a:ext cx="1644300" cy="1659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0"/>
          <p:cNvSpPr/>
          <p:nvPr/>
        </p:nvSpPr>
        <p:spPr>
          <a:xfrm>
            <a:off x="4735400" y="1381325"/>
            <a:ext cx="1644300" cy="1659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0"/>
          <p:cNvSpPr/>
          <p:nvPr/>
        </p:nvSpPr>
        <p:spPr>
          <a:xfrm>
            <a:off x="391925" y="1381313"/>
            <a:ext cx="1644300" cy="1659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0"/>
          <p:cNvSpPr/>
          <p:nvPr/>
        </p:nvSpPr>
        <p:spPr>
          <a:xfrm>
            <a:off x="6987800" y="1381325"/>
            <a:ext cx="1644300" cy="1659300"/>
          </a:xfrm>
          <a:prstGeom prst="ellipse">
            <a:avLst/>
          </a:pr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5" name="Google Shape;135;p20"/>
          <p:cNvPicPr preferRelativeResize="0"/>
          <p:nvPr/>
        </p:nvPicPr>
        <p:blipFill>
          <a:blip r:embed="rId3">
            <a:alphaModFix/>
          </a:blip>
          <a:stretch>
            <a:fillRect/>
          </a:stretch>
        </p:blipFill>
        <p:spPr>
          <a:xfrm>
            <a:off x="525740" y="1492101"/>
            <a:ext cx="1376672" cy="1520249"/>
          </a:xfrm>
          <a:prstGeom prst="rect">
            <a:avLst/>
          </a:prstGeom>
          <a:noFill/>
          <a:ln>
            <a:noFill/>
          </a:ln>
        </p:spPr>
      </p:pic>
      <p:pic>
        <p:nvPicPr>
          <p:cNvPr id="136" name="Google Shape;136;p20"/>
          <p:cNvPicPr preferRelativeResize="0"/>
          <p:nvPr/>
        </p:nvPicPr>
        <p:blipFill>
          <a:blip r:embed="rId4">
            <a:alphaModFix/>
          </a:blip>
          <a:stretch>
            <a:fillRect/>
          </a:stretch>
        </p:blipFill>
        <p:spPr>
          <a:xfrm>
            <a:off x="2929426" y="1674035"/>
            <a:ext cx="1054487" cy="1073871"/>
          </a:xfrm>
          <a:prstGeom prst="rect">
            <a:avLst/>
          </a:prstGeom>
          <a:noFill/>
          <a:ln>
            <a:noFill/>
          </a:ln>
        </p:spPr>
      </p:pic>
      <p:pic>
        <p:nvPicPr>
          <p:cNvPr id="137" name="Google Shape;137;p20"/>
          <p:cNvPicPr preferRelativeResize="0"/>
          <p:nvPr/>
        </p:nvPicPr>
        <p:blipFill>
          <a:blip r:embed="rId5">
            <a:alphaModFix/>
          </a:blip>
          <a:stretch>
            <a:fillRect/>
          </a:stretch>
        </p:blipFill>
        <p:spPr>
          <a:xfrm>
            <a:off x="7210325" y="1564100"/>
            <a:ext cx="1122975" cy="1322401"/>
          </a:xfrm>
          <a:prstGeom prst="rect">
            <a:avLst/>
          </a:prstGeom>
          <a:noFill/>
          <a:ln>
            <a:noFill/>
          </a:ln>
        </p:spPr>
      </p:pic>
      <p:pic>
        <p:nvPicPr>
          <p:cNvPr id="138" name="Google Shape;138;p20"/>
          <p:cNvPicPr preferRelativeResize="0"/>
          <p:nvPr/>
        </p:nvPicPr>
        <p:blipFill>
          <a:blip r:embed="rId6">
            <a:alphaModFix/>
          </a:blip>
          <a:stretch>
            <a:fillRect/>
          </a:stretch>
        </p:blipFill>
        <p:spPr>
          <a:xfrm>
            <a:off x="5081300" y="1744238"/>
            <a:ext cx="952500" cy="933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1"/>
          <p:cNvSpPr txBox="1"/>
          <p:nvPr/>
        </p:nvSpPr>
        <p:spPr>
          <a:xfrm>
            <a:off x="0" y="1520800"/>
            <a:ext cx="9201600" cy="3458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b="1">
                <a:solidFill>
                  <a:srgbClr val="FFFFFF"/>
                </a:solidFill>
              </a:rPr>
              <a:t>Center for the Book at the New Hampshire State Library: </a:t>
            </a:r>
            <a:endParaRPr sz="1800" b="1">
              <a:solidFill>
                <a:srgbClr val="FFFFFF"/>
              </a:solidFill>
            </a:endParaRPr>
          </a:p>
          <a:p>
            <a:pPr marL="0" lvl="0" indent="0" algn="ctr" rtl="0">
              <a:spcBef>
                <a:spcPts val="0"/>
              </a:spcBef>
              <a:spcAft>
                <a:spcPts val="0"/>
              </a:spcAft>
              <a:buNone/>
            </a:pPr>
            <a:r>
              <a:rPr lang="en" sz="1800" b="1" u="sng">
                <a:solidFill>
                  <a:schemeClr val="accent5"/>
                </a:solidFill>
                <a:hlinkClick r:id="rId3"/>
              </a:rPr>
              <a:t>https://www.nh.gov/nhsl/bookcenter/programs/ladybug.html</a:t>
            </a:r>
            <a:endParaRPr sz="1800" b="1">
              <a:solidFill>
                <a:srgbClr val="FFFFFF"/>
              </a:solidFill>
            </a:endParaRPr>
          </a:p>
          <a:p>
            <a:pPr marL="0" lvl="0" indent="0" algn="ctr" rtl="0">
              <a:spcBef>
                <a:spcPts val="0"/>
              </a:spcBef>
              <a:spcAft>
                <a:spcPts val="0"/>
              </a:spcAft>
              <a:buNone/>
            </a:pPr>
            <a:endParaRPr sz="1800" b="1">
              <a:solidFill>
                <a:srgbClr val="FFFFFF"/>
              </a:solidFill>
            </a:endParaRPr>
          </a:p>
          <a:p>
            <a:pPr marL="0" lvl="0" indent="0" algn="ctr" rtl="0">
              <a:spcBef>
                <a:spcPts val="0"/>
              </a:spcBef>
              <a:spcAft>
                <a:spcPts val="0"/>
              </a:spcAft>
              <a:buNone/>
            </a:pPr>
            <a:r>
              <a:rPr lang="en" sz="1800" b="1">
                <a:solidFill>
                  <a:srgbClr val="FFFFFF"/>
                </a:solidFill>
              </a:rPr>
              <a:t>Book Notes NH:  </a:t>
            </a:r>
            <a:endParaRPr sz="1800" b="1">
              <a:solidFill>
                <a:srgbClr val="FFFFFF"/>
              </a:solidFill>
            </a:endParaRPr>
          </a:p>
          <a:p>
            <a:pPr marL="0" lvl="0" indent="0" algn="ctr" rtl="0">
              <a:spcBef>
                <a:spcPts val="0"/>
              </a:spcBef>
              <a:spcAft>
                <a:spcPts val="0"/>
              </a:spcAft>
              <a:buNone/>
            </a:pPr>
            <a:r>
              <a:rPr lang="en" sz="1800" b="1" u="sng">
                <a:solidFill>
                  <a:schemeClr val="accent5"/>
                </a:solidFill>
                <a:hlinkClick r:id="rId4"/>
              </a:rPr>
              <a:t>http://nhbookcenter.blogspot.com/</a:t>
            </a:r>
            <a:endParaRPr sz="1800" b="1">
              <a:solidFill>
                <a:srgbClr val="FFFFFF"/>
              </a:solidFill>
            </a:endParaRPr>
          </a:p>
          <a:p>
            <a:pPr marL="0" lvl="0" indent="0" algn="ctr" rtl="0">
              <a:spcBef>
                <a:spcPts val="0"/>
              </a:spcBef>
              <a:spcAft>
                <a:spcPts val="0"/>
              </a:spcAft>
              <a:buNone/>
            </a:pPr>
            <a:endParaRPr sz="1800" b="1">
              <a:solidFill>
                <a:srgbClr val="FFFFFF"/>
              </a:solidFill>
            </a:endParaRPr>
          </a:p>
          <a:p>
            <a:pPr marL="0" lvl="0" indent="0" algn="ctr" rtl="0">
              <a:spcBef>
                <a:spcPts val="0"/>
              </a:spcBef>
              <a:spcAft>
                <a:spcPts val="0"/>
              </a:spcAft>
              <a:buNone/>
            </a:pPr>
            <a:r>
              <a:rPr lang="en" sz="1800" b="1">
                <a:solidFill>
                  <a:srgbClr val="FFFFFF"/>
                </a:solidFill>
              </a:rPr>
              <a:t>Ladybug sticker order form: </a:t>
            </a:r>
            <a:endParaRPr sz="1800" b="1">
              <a:solidFill>
                <a:srgbClr val="FFFFFF"/>
              </a:solidFill>
            </a:endParaRPr>
          </a:p>
          <a:p>
            <a:pPr marL="0" lvl="0" indent="0" algn="ctr" rtl="0">
              <a:spcBef>
                <a:spcPts val="0"/>
              </a:spcBef>
              <a:spcAft>
                <a:spcPts val="0"/>
              </a:spcAft>
              <a:buNone/>
            </a:pPr>
            <a:r>
              <a:rPr lang="en" sz="1800" b="1" u="sng">
                <a:solidFill>
                  <a:schemeClr val="accent5"/>
                </a:solidFill>
                <a:hlinkClick r:id="rId5"/>
              </a:rPr>
              <a:t>https://www.nh.gov/nhsl/bookcenter/programs/documents/sticker_order_form.pdf</a:t>
            </a:r>
            <a:endParaRPr sz="1800" b="1"/>
          </a:p>
          <a:p>
            <a:pPr marL="0" lvl="0" indent="0" algn="ctr" rtl="0">
              <a:spcBef>
                <a:spcPts val="0"/>
              </a:spcBef>
              <a:spcAft>
                <a:spcPts val="0"/>
              </a:spcAft>
              <a:buNone/>
            </a:pPr>
            <a:endParaRPr sz="1800" b="1"/>
          </a:p>
          <a:p>
            <a:pPr marL="0" lvl="0" indent="0" algn="ctr" rtl="0">
              <a:spcBef>
                <a:spcPts val="0"/>
              </a:spcBef>
              <a:spcAft>
                <a:spcPts val="0"/>
              </a:spcAft>
              <a:buNone/>
            </a:pPr>
            <a:r>
              <a:rPr lang="en" sz="1800" b="1">
                <a:solidFill>
                  <a:schemeClr val="dk1"/>
                </a:solidFill>
              </a:rPr>
              <a:t>NH State Library - Youth &amp; Adult Services Blog:  </a:t>
            </a:r>
            <a:endParaRPr sz="1800" b="1">
              <a:solidFill>
                <a:schemeClr val="dk1"/>
              </a:solidFill>
            </a:endParaRPr>
          </a:p>
          <a:p>
            <a:pPr marL="0" lvl="0" indent="0" algn="ctr" rtl="0">
              <a:spcBef>
                <a:spcPts val="0"/>
              </a:spcBef>
              <a:spcAft>
                <a:spcPts val="0"/>
              </a:spcAft>
              <a:buNone/>
            </a:pPr>
            <a:r>
              <a:rPr lang="en" sz="1800" b="1" u="sng">
                <a:solidFill>
                  <a:schemeClr val="hlink"/>
                </a:solidFill>
                <a:hlinkClick r:id="rId6"/>
              </a:rPr>
              <a:t>http://nhlibraries.org/youthservices/</a:t>
            </a:r>
            <a:endParaRPr sz="1800" b="1">
              <a:solidFill>
                <a:schemeClr val="dk1"/>
              </a:solidFill>
            </a:endParaRPr>
          </a:p>
          <a:p>
            <a:pPr marL="0" lvl="0" indent="0" algn="ctr" rtl="0">
              <a:spcBef>
                <a:spcPts val="0"/>
              </a:spcBef>
              <a:spcAft>
                <a:spcPts val="0"/>
              </a:spcAft>
              <a:buNone/>
            </a:pPr>
            <a:endParaRPr sz="1800" b="1">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4" name="Google Shape;144;p21"/>
          <p:cNvSpPr txBox="1"/>
          <p:nvPr/>
        </p:nvSpPr>
        <p:spPr>
          <a:xfrm>
            <a:off x="363475" y="196825"/>
            <a:ext cx="3902400" cy="640800"/>
          </a:xfrm>
          <a:prstGeom prst="rect">
            <a:avLst/>
          </a:prstGeom>
          <a:solidFill>
            <a:srgbClr val="FF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solidFill>
                  <a:srgbClr val="F3F3F3"/>
                </a:solidFill>
                <a:latin typeface="Roboto"/>
                <a:ea typeface="Roboto"/>
                <a:cs typeface="Roboto"/>
                <a:sym typeface="Roboto"/>
              </a:rPr>
              <a:t>Online Resources</a:t>
            </a:r>
            <a:endParaRPr sz="3600">
              <a:solidFill>
                <a:srgbClr val="F3F3F3"/>
              </a:solidFill>
              <a:highlight>
                <a:srgbClr val="FF0000"/>
              </a:highlight>
              <a:latin typeface="Roboto"/>
              <a:ea typeface="Roboto"/>
              <a:cs typeface="Roboto"/>
              <a:sym typeface="Roboto"/>
            </a:endParaRPr>
          </a:p>
        </p:txBody>
      </p:sp>
      <p:pic>
        <p:nvPicPr>
          <p:cNvPr id="145" name="Google Shape;145;p21"/>
          <p:cNvPicPr preferRelativeResize="0"/>
          <p:nvPr/>
        </p:nvPicPr>
        <p:blipFill>
          <a:blip r:embed="rId7">
            <a:alphaModFix/>
          </a:blip>
          <a:stretch>
            <a:fillRect/>
          </a:stretch>
        </p:blipFill>
        <p:spPr>
          <a:xfrm rot="-566567">
            <a:off x="3866273" y="61045"/>
            <a:ext cx="1634830" cy="1381734"/>
          </a:xfrm>
          <a:prstGeom prst="rect">
            <a:avLst/>
          </a:prstGeom>
          <a:noFill/>
          <a:ln>
            <a:noFill/>
          </a:ln>
        </p:spPr>
      </p:pic>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1989</Words>
  <Application>Microsoft Office PowerPoint</Application>
  <PresentationFormat>On-screen Show (16:9)</PresentationFormat>
  <Paragraphs>239</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Verdana</vt:lpstr>
      <vt:lpstr>Petit Formal Script</vt:lpstr>
      <vt:lpstr>Roboto Slab</vt:lpstr>
      <vt:lpstr>Times New Roman</vt:lpstr>
      <vt:lpstr>Roboto</vt:lpstr>
      <vt:lpstr>Comic Sans MS</vt:lpstr>
      <vt:lpstr>Arial</vt:lpstr>
      <vt:lpstr>Marina</vt:lpstr>
      <vt:lpstr>The Ladybug Picture Book Award and Public Libraries</vt:lpstr>
      <vt:lpstr>How well do you know the 2018 Ladybug Nominees? </vt:lpstr>
      <vt:lpstr>History</vt:lpstr>
      <vt:lpstr>The Committee &amp; Timeline</vt:lpstr>
      <vt:lpstr>Selection</vt:lpstr>
      <vt:lpstr>PowerPoint Presentation</vt:lpstr>
      <vt:lpstr>PowerPoint Presentation</vt:lpstr>
      <vt:lpstr>Resources</vt:lpstr>
      <vt:lpstr>PowerPoint Presentation</vt:lpstr>
      <vt:lpstr>The Nominees for 2019 are...</vt:lpstr>
      <vt:lpstr>Supercharge your Storytimes!</vt:lpstr>
      <vt:lpstr>PowerPoint Presentation</vt:lpstr>
      <vt:lpstr>PowerPoint Presentation</vt:lpstr>
      <vt:lpstr>PowerPoint Presentation</vt:lpstr>
      <vt:lpstr>PowerPoint Presentation</vt:lpstr>
      <vt:lpstr>PowerPoint Presentation</vt:lpstr>
      <vt:lpstr>PowerPoint Presentation</vt:lpstr>
      <vt:lpstr>It doesn’t matter if you are using the terms from ECRR, VIEWS2, AASL or the NH Early Learning Standards it is about your INTENTIONALITY in connecting storytimes to early literacy behaviors.</vt:lpstr>
      <vt:lpstr>Discussion for ANY picture book</vt:lpstr>
      <vt:lpstr>Integrating Technology Into Your Program</vt:lpstr>
      <vt:lpstr>Teaching kids about voting</vt:lpstr>
      <vt:lpstr>“A Small Thing...But Big”</vt:lpstr>
      <vt:lpstr>Sample Activities for  Inky’s Amazing Escape   by Sy Montgomery</vt:lpstr>
      <vt:lpstr>Thank you for attending our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Ladybug Picture Book Award and Public Libraries</dc:title>
  <dc:creator>Dutcher, Deborah</dc:creator>
  <cp:lastModifiedBy>Dutcher, Deborah</cp:lastModifiedBy>
  <cp:revision>1</cp:revision>
  <dcterms:modified xsi:type="dcterms:W3CDTF">2019-05-13T17:20:29Z</dcterms:modified>
</cp:coreProperties>
</file>